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70"/>
  </p:notesMasterIdLst>
  <p:sldIdLst>
    <p:sldId id="371" r:id="rId2"/>
    <p:sldId id="256" r:id="rId3"/>
    <p:sldId id="286" r:id="rId4"/>
    <p:sldId id="258" r:id="rId5"/>
    <p:sldId id="345" r:id="rId6"/>
    <p:sldId id="290" r:id="rId7"/>
    <p:sldId id="301" r:id="rId8"/>
    <p:sldId id="287" r:id="rId9"/>
    <p:sldId id="259" r:id="rId10"/>
    <p:sldId id="260" r:id="rId11"/>
    <p:sldId id="261" r:id="rId12"/>
    <p:sldId id="262" r:id="rId13"/>
    <p:sldId id="263" r:id="rId14"/>
    <p:sldId id="370" r:id="rId15"/>
    <p:sldId id="303" r:id="rId16"/>
    <p:sldId id="304" r:id="rId17"/>
    <p:sldId id="305" r:id="rId18"/>
    <p:sldId id="306" r:id="rId19"/>
    <p:sldId id="307" r:id="rId20"/>
    <p:sldId id="308" r:id="rId21"/>
    <p:sldId id="309" r:id="rId22"/>
    <p:sldId id="310" r:id="rId23"/>
    <p:sldId id="311" r:id="rId24"/>
    <p:sldId id="347" r:id="rId25"/>
    <p:sldId id="348" r:id="rId26"/>
    <p:sldId id="349" r:id="rId27"/>
    <p:sldId id="350" r:id="rId28"/>
    <p:sldId id="351" r:id="rId29"/>
    <p:sldId id="312" r:id="rId30"/>
    <p:sldId id="313" r:id="rId31"/>
    <p:sldId id="321" r:id="rId32"/>
    <p:sldId id="346" r:id="rId33"/>
    <p:sldId id="322" r:id="rId34"/>
    <p:sldId id="323" r:id="rId35"/>
    <p:sldId id="340" r:id="rId36"/>
    <p:sldId id="354" r:id="rId37"/>
    <p:sldId id="355" r:id="rId38"/>
    <p:sldId id="356" r:id="rId39"/>
    <p:sldId id="357" r:id="rId40"/>
    <p:sldId id="358" r:id="rId41"/>
    <p:sldId id="359" r:id="rId42"/>
    <p:sldId id="360" r:id="rId43"/>
    <p:sldId id="361" r:id="rId44"/>
    <p:sldId id="362" r:id="rId45"/>
    <p:sldId id="363" r:id="rId46"/>
    <p:sldId id="364" r:id="rId47"/>
    <p:sldId id="365" r:id="rId48"/>
    <p:sldId id="369" r:id="rId49"/>
    <p:sldId id="366" r:id="rId50"/>
    <p:sldId id="367" r:id="rId51"/>
    <p:sldId id="326" r:id="rId52"/>
    <p:sldId id="327" r:id="rId53"/>
    <p:sldId id="328" r:id="rId54"/>
    <p:sldId id="330" r:id="rId55"/>
    <p:sldId id="331" r:id="rId56"/>
    <p:sldId id="341" r:id="rId57"/>
    <p:sldId id="342" r:id="rId58"/>
    <p:sldId id="368" r:id="rId59"/>
    <p:sldId id="332" r:id="rId60"/>
    <p:sldId id="333" r:id="rId61"/>
    <p:sldId id="334" r:id="rId62"/>
    <p:sldId id="335" r:id="rId63"/>
    <p:sldId id="336" r:id="rId64"/>
    <p:sldId id="337" r:id="rId65"/>
    <p:sldId id="338" r:id="rId66"/>
    <p:sldId id="339" r:id="rId67"/>
    <p:sldId id="344" r:id="rId68"/>
    <p:sldId id="343" r:id="rId69"/>
  </p:sldIdLst>
  <p:sldSz cx="9144000" cy="6858000" type="screen4x3"/>
  <p:notesSz cx="9144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54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71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518160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2117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AC59D9DE-768D-4591-998F-B2D35E247479}" type="datetimeFigureOut">
              <a:rPr lang="fa-IR" smtClean="0"/>
              <a:pPr/>
              <a:t>11/05/1444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4350"/>
            <a:ext cx="3429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518160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2117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DAF2FBB7-C0A8-4D9E-BAAB-D4DC7D66C880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7308878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a-IR" dirty="0" smtClean="0"/>
              <a:t>محمد علی چنارانی، </a:t>
            </a:r>
            <a:r>
              <a:rPr lang="fa-IR" b="1" dirty="0" smtClean="0"/>
              <a:t>رفتار پیامبر(ص) با کودکان و نوجوانان، </a:t>
            </a:r>
            <a:r>
              <a:rPr lang="fa-IR" dirty="0" smtClean="0"/>
              <a:t>مشهد، آستان قدس رضوی، چ2، 1380، ص65.</a:t>
            </a:r>
          </a:p>
          <a:p>
            <a:pPr marL="0" marR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a-IR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وافي</a:t>
            </a:r>
            <a:r>
              <a:rPr lang="fa-I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، ج1، ص210</a:t>
            </a: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2FBB7-C0A8-4D9E-BAAB-D4DC7D66C880}" type="slidenum">
              <a:rPr lang="fa-IR" smtClean="0"/>
              <a:pPr/>
              <a:t>4</a:t>
            </a:fld>
            <a:endParaRPr lang="fa-I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2FBB7-C0A8-4D9E-BAAB-D4DC7D66C880}" type="slidenum">
              <a:rPr lang="fa-IR" smtClean="0"/>
              <a:pPr/>
              <a:t>5</a:t>
            </a:fld>
            <a:endParaRPr lang="fa-I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نگهدارنده مکان تصویر اسلاید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نگهدارنده مکان نك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a-IR" smtClean="0"/>
              <a:t>پایان جلسه اول 94/6/15</a:t>
            </a:r>
            <a:endParaRPr lang="fa-IR"/>
          </a:p>
        </p:txBody>
      </p:sp>
      <p:sp>
        <p:nvSpPr>
          <p:cNvPr id="4" name="نگهدارنده مکان شماره اسلاید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2FBB7-C0A8-4D9E-BAAB-D4DC7D66C880}" type="slidenum">
              <a:rPr lang="fa-IR" smtClean="0"/>
              <a:pPr/>
              <a:t>8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4488668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2FBB7-C0A8-4D9E-BAAB-D4DC7D66C880}" type="slidenum">
              <a:rPr lang="fa-IR" smtClean="0"/>
              <a:pPr/>
              <a:t>13</a:t>
            </a:fld>
            <a:endParaRPr lang="fa-I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2FBB7-C0A8-4D9E-BAAB-D4DC7D66C880}" type="slidenum">
              <a:rPr lang="fa-IR" smtClean="0"/>
              <a:pPr/>
              <a:t>19</a:t>
            </a:fld>
            <a:endParaRPr lang="fa-I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نگهدارنده مکان تصویر اسلاید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نگهدارنده مکان نك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a-IR" dirty="0" smtClean="0"/>
              <a:t>مباحث باقیمانده: ارتباط با جنس مخالف،</a:t>
            </a:r>
            <a:r>
              <a:rPr lang="fa-IR" baseline="0" dirty="0" smtClean="0"/>
              <a:t> افت تحصیلی و پرخاشگری</a:t>
            </a:r>
            <a:endParaRPr lang="fa-IR" dirty="0"/>
          </a:p>
        </p:txBody>
      </p:sp>
      <p:sp>
        <p:nvSpPr>
          <p:cNvPr id="4" name="نگهدارنده مکان شماره اسلاید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2FBB7-C0A8-4D9E-BAAB-D4DC7D66C880}" type="slidenum">
              <a:rPr lang="fa-IR" smtClean="0"/>
              <a:pPr/>
              <a:t>36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330754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عنوان اسلاید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عنوان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fa-IR" smtClean="0"/>
              <a:t>برای ویرایش سبک عنوان اسلاید اصلی، کلیک نمایید</a:t>
            </a:r>
            <a:endParaRPr kumimoji="0" lang="en-US"/>
          </a:p>
        </p:txBody>
      </p:sp>
      <p:sp>
        <p:nvSpPr>
          <p:cNvPr id="9" name="زیر نویس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fa-IR" smtClean="0"/>
              <a:t>برای ویرایش سبک زیرعنوان اسلاید اصلی، کلیک نمایید</a:t>
            </a:r>
            <a:endParaRPr kumimoji="0" lang="en-US"/>
          </a:p>
        </p:txBody>
      </p:sp>
      <p:sp>
        <p:nvSpPr>
          <p:cNvPr id="28" name="نگهدارنده مکان تاریخ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5/24/2023</a:t>
            </a:fld>
            <a:endParaRPr lang="en-US"/>
          </a:p>
        </p:txBody>
      </p:sp>
      <p:sp>
        <p:nvSpPr>
          <p:cNvPr id="17" name="نگهدارنده مکان پانویس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متصل کننده مستقیم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متصل کننده مستقیم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متصل کننده مستقیم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متصل کننده مستقیم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متصل کننده مستقیم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متصل کننده مستقیم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نگهدارنده مکان شماره اسلاید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عنوان و محتو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a-IR" smtClean="0"/>
              <a:t>برای ویرایش سبک عنوان اسلاید اصلی، کلیک نمایید</a:t>
            </a:r>
            <a:endParaRPr kumimoji="0" lang="en-US"/>
          </a:p>
        </p:txBody>
      </p:sp>
      <p:sp>
        <p:nvSpPr>
          <p:cNvPr id="8" name="نگهدارنده مکان محتوا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fa-IR" smtClean="0"/>
              <a:t>برای ویرایش سبک متن اسلاید اصلی، کلیک نمایید</a:t>
            </a:r>
          </a:p>
          <a:p>
            <a:pPr lvl="1" eaLnBrk="1" latinLnBrk="0" hangingPunct="1"/>
            <a:r>
              <a:rPr lang="fa-IR" smtClean="0"/>
              <a:t>سطح دوم</a:t>
            </a:r>
          </a:p>
          <a:p>
            <a:pPr lvl="2" eaLnBrk="1" latinLnBrk="0" hangingPunct="1"/>
            <a:r>
              <a:rPr lang="fa-IR" smtClean="0"/>
              <a:t>سطح سوم</a:t>
            </a:r>
          </a:p>
          <a:p>
            <a:pPr lvl="3" eaLnBrk="1" latinLnBrk="0" hangingPunct="1"/>
            <a:r>
              <a:rPr lang="fa-IR" smtClean="0"/>
              <a:t>سطح چهارم</a:t>
            </a:r>
          </a:p>
          <a:p>
            <a:pPr lvl="4" eaLnBrk="1" latinLnBrk="0" hangingPunct="1"/>
            <a:r>
              <a:rPr lang="fa-IR" smtClean="0"/>
              <a:t>سطح پنجم</a:t>
            </a:r>
            <a:endParaRPr kumimoji="0" lang="en-US"/>
          </a:p>
        </p:txBody>
      </p:sp>
      <p:sp>
        <p:nvSpPr>
          <p:cNvPr id="7" name="نگهدارنده مکان تاریخ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5/24/2023</a:t>
            </a:fld>
            <a:endParaRPr lang="en-US"/>
          </a:p>
        </p:txBody>
      </p:sp>
      <p:sp>
        <p:nvSpPr>
          <p:cNvPr id="9" name="نگهدارنده مکان شماره اسلاید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نگهدارنده مکان پانویس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سربرگ بخ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fa-IR" smtClean="0"/>
              <a:t>برای ویرایش سبک عنوان اسلاید اصلی، کلیک نمایید</a:t>
            </a:r>
            <a:endParaRPr kumimoji="0" lang="en-US"/>
          </a:p>
        </p:txBody>
      </p:sp>
      <p:sp>
        <p:nvSpPr>
          <p:cNvPr id="3" name="نگهدارنده مکان متن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fa-IR" smtClean="0"/>
              <a:t>برای ویرایش سبک متن اسلاید اصلی، کلیک نمایید</a:t>
            </a:r>
          </a:p>
        </p:txBody>
      </p:sp>
      <p:sp>
        <p:nvSpPr>
          <p:cNvPr id="4" name="نگهدارنده مکان تاریخ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5/24/2023</a:t>
            </a:fld>
            <a:endParaRPr lang="en-US"/>
          </a:p>
        </p:txBody>
      </p:sp>
      <p:sp>
        <p:nvSpPr>
          <p:cNvPr id="5" name="نگهدارنده مکان پانویس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متصل کننده مستقیم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متصل کننده مستقیم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متصل کننده مستقیم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متصل کننده مستقیم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متصل کننده مستقیم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متصل کننده مستقیم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نگهدارنده مکان شماره اسلاید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دو محتو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a-IR" smtClean="0"/>
              <a:t>برای ویرایش سبک عنوان اسلاید اصلی، کلیک نمایید</a:t>
            </a:r>
            <a:endParaRPr kumimoji="0" lang="en-US"/>
          </a:p>
        </p:txBody>
      </p:sp>
      <p:sp>
        <p:nvSpPr>
          <p:cNvPr id="5" name="نگهدارنده مکان تاری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5/24/2023</a:t>
            </a:fld>
            <a:endParaRPr lang="en-US"/>
          </a:p>
        </p:txBody>
      </p:sp>
      <p:sp>
        <p:nvSpPr>
          <p:cNvPr id="6" name="نگهدارنده مکان پانویس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نگهدارنده مکان شماره اسلاید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نگهدارنده مکان محتوا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fa-IR" smtClean="0"/>
              <a:t>برای ویرایش سبک متن اسلاید اصلی، کلیک نمایید</a:t>
            </a:r>
          </a:p>
          <a:p>
            <a:pPr lvl="1" eaLnBrk="1" latinLnBrk="0" hangingPunct="1"/>
            <a:r>
              <a:rPr lang="fa-IR" smtClean="0"/>
              <a:t>سطح دوم</a:t>
            </a:r>
          </a:p>
          <a:p>
            <a:pPr lvl="2" eaLnBrk="1" latinLnBrk="0" hangingPunct="1"/>
            <a:r>
              <a:rPr lang="fa-IR" smtClean="0"/>
              <a:t>سطح سوم</a:t>
            </a:r>
          </a:p>
          <a:p>
            <a:pPr lvl="3" eaLnBrk="1" latinLnBrk="0" hangingPunct="1"/>
            <a:r>
              <a:rPr lang="fa-IR" smtClean="0"/>
              <a:t>سطح چهارم</a:t>
            </a:r>
          </a:p>
          <a:p>
            <a:pPr lvl="4" eaLnBrk="1" latinLnBrk="0" hangingPunct="1"/>
            <a:r>
              <a:rPr lang="fa-IR" smtClean="0"/>
              <a:t>سطح پنجم</a:t>
            </a:r>
            <a:endParaRPr kumimoji="0" lang="en-US"/>
          </a:p>
        </p:txBody>
      </p:sp>
      <p:sp>
        <p:nvSpPr>
          <p:cNvPr id="11" name="نگهدارنده مکان محتوا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fa-IR" smtClean="0"/>
              <a:t>برای ویرایش سبک متن اسلاید اصلی، کلیک نمایید</a:t>
            </a:r>
          </a:p>
          <a:p>
            <a:pPr lvl="1" eaLnBrk="1" latinLnBrk="0" hangingPunct="1"/>
            <a:r>
              <a:rPr lang="fa-IR" smtClean="0"/>
              <a:t>سطح دوم</a:t>
            </a:r>
          </a:p>
          <a:p>
            <a:pPr lvl="2" eaLnBrk="1" latinLnBrk="0" hangingPunct="1"/>
            <a:r>
              <a:rPr lang="fa-IR" smtClean="0"/>
              <a:t>سطح سوم</a:t>
            </a:r>
          </a:p>
          <a:p>
            <a:pPr lvl="3" eaLnBrk="1" latinLnBrk="0" hangingPunct="1"/>
            <a:r>
              <a:rPr lang="fa-IR" smtClean="0"/>
              <a:t>سطح چهارم</a:t>
            </a:r>
          </a:p>
          <a:p>
            <a:pPr lvl="4" eaLnBrk="1" latinLnBrk="0" hangingPunct="1"/>
            <a:r>
              <a:rPr lang="fa-IR" smtClean="0"/>
              <a:t>سطح پنجم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مقایس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fa-IR" smtClean="0"/>
              <a:t>برای ویرایش سبک عنوان اسلاید اصلی، کلیک نمایید</a:t>
            </a:r>
            <a:endParaRPr kumimoji="0" lang="en-US"/>
          </a:p>
        </p:txBody>
      </p:sp>
      <p:sp>
        <p:nvSpPr>
          <p:cNvPr id="7" name="نگهدارنده مکان تاریخ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5/24/2023</a:t>
            </a:fld>
            <a:endParaRPr lang="en-US"/>
          </a:p>
        </p:txBody>
      </p:sp>
      <p:sp>
        <p:nvSpPr>
          <p:cNvPr id="8" name="نگهدارنده مکان پانویس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نگهدارنده مکان شماره اسلاید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نگهدارنده مکان محتوا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fa-IR" smtClean="0"/>
              <a:t>برای ویرایش سبک متن اسلاید اصلی، کلیک نمایید</a:t>
            </a:r>
          </a:p>
          <a:p>
            <a:pPr lvl="1" eaLnBrk="1" latinLnBrk="0" hangingPunct="1"/>
            <a:r>
              <a:rPr lang="fa-IR" smtClean="0"/>
              <a:t>سطح دوم</a:t>
            </a:r>
          </a:p>
          <a:p>
            <a:pPr lvl="2" eaLnBrk="1" latinLnBrk="0" hangingPunct="1"/>
            <a:r>
              <a:rPr lang="fa-IR" smtClean="0"/>
              <a:t>سطح سوم</a:t>
            </a:r>
          </a:p>
          <a:p>
            <a:pPr lvl="3" eaLnBrk="1" latinLnBrk="0" hangingPunct="1"/>
            <a:r>
              <a:rPr lang="fa-IR" smtClean="0"/>
              <a:t>سطح چهارم</a:t>
            </a:r>
          </a:p>
          <a:p>
            <a:pPr lvl="4" eaLnBrk="1" latinLnBrk="0" hangingPunct="1"/>
            <a:r>
              <a:rPr lang="fa-IR" smtClean="0"/>
              <a:t>سطح پنجم</a:t>
            </a:r>
            <a:endParaRPr kumimoji="0" lang="en-US"/>
          </a:p>
        </p:txBody>
      </p:sp>
      <p:sp>
        <p:nvSpPr>
          <p:cNvPr id="13" name="نگهدارنده مکان محتوا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fa-IR" smtClean="0"/>
              <a:t>برای ویرایش سبک متن اسلاید اصلی، کلیک نمایید</a:t>
            </a:r>
          </a:p>
          <a:p>
            <a:pPr lvl="1" eaLnBrk="1" latinLnBrk="0" hangingPunct="1"/>
            <a:r>
              <a:rPr lang="fa-IR" smtClean="0"/>
              <a:t>سطح دوم</a:t>
            </a:r>
          </a:p>
          <a:p>
            <a:pPr lvl="2" eaLnBrk="1" latinLnBrk="0" hangingPunct="1"/>
            <a:r>
              <a:rPr lang="fa-IR" smtClean="0"/>
              <a:t>سطح سوم</a:t>
            </a:r>
          </a:p>
          <a:p>
            <a:pPr lvl="3" eaLnBrk="1" latinLnBrk="0" hangingPunct="1"/>
            <a:r>
              <a:rPr lang="fa-IR" smtClean="0"/>
              <a:t>سطح چهارم</a:t>
            </a:r>
          </a:p>
          <a:p>
            <a:pPr lvl="4" eaLnBrk="1" latinLnBrk="0" hangingPunct="1"/>
            <a:r>
              <a:rPr lang="fa-IR" smtClean="0"/>
              <a:t>سطح پنجم</a:t>
            </a:r>
            <a:endParaRPr kumimoji="0" lang="en-US"/>
          </a:p>
        </p:txBody>
      </p:sp>
      <p:sp>
        <p:nvSpPr>
          <p:cNvPr id="12" name="نگهدارنده مکان متن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fa-IR" smtClean="0"/>
              <a:t>برای ویرایش سبک متن اسلاید اصلی، کلیک نمایید</a:t>
            </a:r>
          </a:p>
        </p:txBody>
      </p:sp>
      <p:sp>
        <p:nvSpPr>
          <p:cNvPr id="14" name="نگهدارنده مکان متن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fa-IR" smtClean="0"/>
              <a:t>برای ویرایش سبک متن اسلاید اصلی، کلیک نمایید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تنها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a-IR" smtClean="0"/>
              <a:t>برای ویرایش سبک عنوان اسلاید اصلی، کلیک نمایید</a:t>
            </a:r>
            <a:endParaRPr kumimoji="0" lang="en-US"/>
          </a:p>
        </p:txBody>
      </p:sp>
      <p:sp>
        <p:nvSpPr>
          <p:cNvPr id="6" name="نگهدارنده مکان تاریخ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5/24/2023</a:t>
            </a:fld>
            <a:endParaRPr lang="en-US"/>
          </a:p>
        </p:txBody>
      </p:sp>
      <p:sp>
        <p:nvSpPr>
          <p:cNvPr id="7" name="نگهدارنده مکان شماره اسلاید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نگهدارنده مکان پانویس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خال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نگهدارنده مکان تاریخ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5/24/2023</a:t>
            </a:fld>
            <a:endParaRPr lang="en-US"/>
          </a:p>
        </p:txBody>
      </p:sp>
      <p:sp>
        <p:nvSpPr>
          <p:cNvPr id="3" name="نگهدارنده مکان پانویس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نگهدارنده مکان شماره اسلاید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محتوا با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متصل کننده مستقیم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fa-IR" smtClean="0"/>
              <a:t>برای ویرایش سبک عنوان اسلاید اصلی، کلیک نمایید</a:t>
            </a:r>
            <a:endParaRPr kumimoji="0" lang="en-US"/>
          </a:p>
        </p:txBody>
      </p:sp>
      <p:sp>
        <p:nvSpPr>
          <p:cNvPr id="3" name="نگهدارنده مکان متن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fa-IR" smtClean="0"/>
              <a:t>برای ویرایش سبک متن اسلاید اصلی، کلیک نمایید</a:t>
            </a:r>
          </a:p>
        </p:txBody>
      </p:sp>
      <p:sp>
        <p:nvSpPr>
          <p:cNvPr id="8" name="متصل کننده مستقیم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متصل کننده مستقیم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متصل کننده مستقیم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متصل کننده مستقیم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نگهدارنده مکان محتوا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fa-IR" smtClean="0"/>
              <a:t>برای ویرایش سبک متن اسلاید اصلی، کلیک نمایید</a:t>
            </a:r>
          </a:p>
          <a:p>
            <a:pPr lvl="1" eaLnBrk="1" latinLnBrk="0" hangingPunct="1"/>
            <a:r>
              <a:rPr lang="fa-IR" smtClean="0"/>
              <a:t>سطح دوم</a:t>
            </a:r>
          </a:p>
          <a:p>
            <a:pPr lvl="2" eaLnBrk="1" latinLnBrk="0" hangingPunct="1"/>
            <a:r>
              <a:rPr lang="fa-IR" smtClean="0"/>
              <a:t>سطح سوم</a:t>
            </a:r>
          </a:p>
          <a:p>
            <a:pPr lvl="3" eaLnBrk="1" latinLnBrk="0" hangingPunct="1"/>
            <a:r>
              <a:rPr lang="fa-IR" smtClean="0"/>
              <a:t>سطح چهارم</a:t>
            </a:r>
          </a:p>
          <a:p>
            <a:pPr lvl="4" eaLnBrk="1" latinLnBrk="0" hangingPunct="1"/>
            <a:r>
              <a:rPr lang="fa-IR" smtClean="0"/>
              <a:t>سطح پنجم</a:t>
            </a:r>
            <a:endParaRPr kumimoji="0" lang="en-US"/>
          </a:p>
        </p:txBody>
      </p:sp>
      <p:sp>
        <p:nvSpPr>
          <p:cNvPr id="21" name="نگهدارنده مکان تاریخ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5/24/2023</a:t>
            </a:fld>
            <a:endParaRPr lang="en-US"/>
          </a:p>
        </p:txBody>
      </p:sp>
      <p:sp>
        <p:nvSpPr>
          <p:cNvPr id="22" name="نگهدارنده مکان شماره اسلاید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نگهدارنده مکان پانویس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تصویر با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متصل کننده مستقیم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fa-IR" smtClean="0"/>
              <a:t>برای ویرایش سبک عنوان اسلاید اصلی، کلیک نمایید</a:t>
            </a:r>
            <a:endParaRPr kumimoji="0" lang="en-US"/>
          </a:p>
        </p:txBody>
      </p:sp>
      <p:sp>
        <p:nvSpPr>
          <p:cNvPr id="3" name="نگهدارنده مکان تصویر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fa-IR" smtClean="0"/>
              <a:t>برای اضافه کردن تصویر نماد را کلیک نمایید</a:t>
            </a:r>
            <a:endParaRPr kumimoji="0" lang="en-US" dirty="0"/>
          </a:p>
        </p:txBody>
      </p:sp>
      <p:sp>
        <p:nvSpPr>
          <p:cNvPr id="4" name="نگهدارنده مکان متن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fa-IR" smtClean="0"/>
              <a:t>برای ویرایش سبک متن اسلاید اصلی، کلیک نمایید</a:t>
            </a:r>
          </a:p>
        </p:txBody>
      </p:sp>
      <p:sp>
        <p:nvSpPr>
          <p:cNvPr id="10" name="متصل کننده مستقیم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متصل کننده مستقیم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متصل کننده مستقیم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متصل کننده مستقیم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نگهدارنده مکان تاریخ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5/24/2023</a:t>
            </a:fld>
            <a:endParaRPr lang="en-US"/>
          </a:p>
        </p:txBody>
      </p:sp>
      <p:sp>
        <p:nvSpPr>
          <p:cNvPr id="18" name="نگهدارنده مکان شماره اسلاید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نگهدارنده مکان پانویس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عنوان و متن عمود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a-IR" smtClean="0"/>
              <a:t>برای ویرایش سبک عنوان اسلاید اصلی، کلیک نمایید</a:t>
            </a:r>
            <a:endParaRPr kumimoji="0" lang="en-US"/>
          </a:p>
        </p:txBody>
      </p:sp>
      <p:sp>
        <p:nvSpPr>
          <p:cNvPr id="3" name="نگهدارنده مکان متن عمودی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fa-IR" smtClean="0"/>
              <a:t>برای ویرایش سبک متن اسلاید اصلی، کلیک نمایید</a:t>
            </a:r>
          </a:p>
          <a:p>
            <a:pPr lvl="1" eaLnBrk="1" latinLnBrk="0" hangingPunct="1"/>
            <a:r>
              <a:rPr lang="fa-IR" smtClean="0"/>
              <a:t>سطح دوم</a:t>
            </a:r>
          </a:p>
          <a:p>
            <a:pPr lvl="2" eaLnBrk="1" latinLnBrk="0" hangingPunct="1"/>
            <a:r>
              <a:rPr lang="fa-IR" smtClean="0"/>
              <a:t>سطح سوم</a:t>
            </a:r>
          </a:p>
          <a:p>
            <a:pPr lvl="3" eaLnBrk="1" latinLnBrk="0" hangingPunct="1"/>
            <a:r>
              <a:rPr lang="fa-IR" smtClean="0"/>
              <a:t>سطح چهارم</a:t>
            </a:r>
          </a:p>
          <a:p>
            <a:pPr lvl="4" eaLnBrk="1" latinLnBrk="0" hangingPunct="1"/>
            <a:r>
              <a:rPr lang="fa-IR" smtClean="0"/>
              <a:t>سطح پنجم</a:t>
            </a:r>
            <a:endParaRPr kumimoji="0" lang="en-US"/>
          </a:p>
        </p:txBody>
      </p:sp>
      <p:sp>
        <p:nvSpPr>
          <p:cNvPr id="4" name="نگهدارنده مکان تاری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5/24/2023</a:t>
            </a:fld>
            <a:endParaRPr lang="en-US"/>
          </a:p>
        </p:txBody>
      </p:sp>
      <p:sp>
        <p:nvSpPr>
          <p:cNvPr id="5" name="نگهدارنده مکان پانویس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نگهدارنده مکان شماره اسلاید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عنوان عمودی و مت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ی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fa-IR" smtClean="0"/>
              <a:t>برای ویرایش سبک عنوان اسلاید اصلی، کلیک نمایید</a:t>
            </a:r>
            <a:endParaRPr kumimoji="0" lang="en-US"/>
          </a:p>
        </p:txBody>
      </p:sp>
      <p:sp>
        <p:nvSpPr>
          <p:cNvPr id="3" name="نگهدارنده مکان متن عمودی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fa-IR" smtClean="0"/>
              <a:t>برای ویرایش سبک متن اسلاید اصلی، کلیک نمایید</a:t>
            </a:r>
          </a:p>
          <a:p>
            <a:pPr lvl="1" eaLnBrk="1" latinLnBrk="0" hangingPunct="1"/>
            <a:r>
              <a:rPr lang="fa-IR" smtClean="0"/>
              <a:t>سطح دوم</a:t>
            </a:r>
          </a:p>
          <a:p>
            <a:pPr lvl="2" eaLnBrk="1" latinLnBrk="0" hangingPunct="1"/>
            <a:r>
              <a:rPr lang="fa-IR" smtClean="0"/>
              <a:t>سطح سوم</a:t>
            </a:r>
          </a:p>
          <a:p>
            <a:pPr lvl="3" eaLnBrk="1" latinLnBrk="0" hangingPunct="1"/>
            <a:r>
              <a:rPr lang="fa-IR" smtClean="0"/>
              <a:t>سطح چهارم</a:t>
            </a:r>
          </a:p>
          <a:p>
            <a:pPr lvl="4" eaLnBrk="1" latinLnBrk="0" hangingPunct="1"/>
            <a:r>
              <a:rPr lang="fa-IR" smtClean="0"/>
              <a:t>سطح پنجم</a:t>
            </a:r>
            <a:endParaRPr kumimoji="0" lang="en-US"/>
          </a:p>
        </p:txBody>
      </p:sp>
      <p:sp>
        <p:nvSpPr>
          <p:cNvPr id="4" name="نگهدارنده مکان تاری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5/24/2023</a:t>
            </a:fld>
            <a:endParaRPr lang="en-US"/>
          </a:p>
        </p:txBody>
      </p:sp>
      <p:sp>
        <p:nvSpPr>
          <p:cNvPr id="5" name="نگهدارنده مکان پانویس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نگهدارنده مکان شماره اسلاید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Only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152400" y="304800"/>
            <a:ext cx="8305800" cy="579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2133600" y="6381750"/>
            <a:ext cx="5170488" cy="42545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Amirkabir University of Technology, Computer Engineering Faculty , Intelligent Systems Laboratory, Dr. Ahmad  Abdollahzadeh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381000" y="6248400"/>
            <a:ext cx="533400" cy="609600"/>
          </a:xfrm>
        </p:spPr>
        <p:txBody>
          <a:bodyPr/>
          <a:lstStyle>
            <a:lvl1pPr>
              <a:defRPr/>
            </a:lvl1pPr>
          </a:lstStyle>
          <a:p>
            <a:fld id="{C5CB93F4-780F-488C-BCCD-F46107076659}" type="slidenum">
              <a:rPr lang="ar-SA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0514960"/>
      </p:ext>
    </p:extLst>
  </p:cSld>
  <p:clrMapOvr>
    <a:masterClrMapping/>
  </p:clrMapOvr>
  <p:transition spd="slow">
    <p:checker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microsoft.com/office/2007/relationships/hdphoto" Target="../media/hdphoto1.wdp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artisticPencilGrayscale trans="23000"/>
                    </a14:imgEffect>
                  </a14:imgLayer>
                </a14:imgProps>
              </a:ext>
            </a:extLst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متصل کننده مستقیم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نگهدارنده مکان عنوان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fa-IR" smtClean="0"/>
              <a:t>برای ویرایش سبک عنوان اسلاید اصلی، کلیک نمایید</a:t>
            </a:r>
            <a:endParaRPr kumimoji="0" lang="en-US"/>
          </a:p>
        </p:txBody>
      </p:sp>
      <p:sp>
        <p:nvSpPr>
          <p:cNvPr id="13" name="نگهدارنده مکان متن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fa-IR" smtClean="0"/>
              <a:t>برای ویرایش سبک متن اسلاید اصلی، کلیک نمایید</a:t>
            </a:r>
          </a:p>
          <a:p>
            <a:pPr lvl="1" eaLnBrk="1" latinLnBrk="0" hangingPunct="1"/>
            <a:r>
              <a:rPr kumimoji="0" lang="fa-IR" smtClean="0"/>
              <a:t>سطح دوم</a:t>
            </a:r>
          </a:p>
          <a:p>
            <a:pPr lvl="2" eaLnBrk="1" latinLnBrk="0" hangingPunct="1"/>
            <a:r>
              <a:rPr kumimoji="0" lang="fa-IR" smtClean="0"/>
              <a:t>سطح سوم</a:t>
            </a:r>
          </a:p>
          <a:p>
            <a:pPr lvl="3" eaLnBrk="1" latinLnBrk="0" hangingPunct="1"/>
            <a:r>
              <a:rPr kumimoji="0" lang="fa-IR" smtClean="0"/>
              <a:t>سطح چهارم</a:t>
            </a:r>
          </a:p>
          <a:p>
            <a:pPr lvl="4" eaLnBrk="1" latinLnBrk="0" hangingPunct="1"/>
            <a:r>
              <a:rPr kumimoji="0" lang="fa-IR" smtClean="0"/>
              <a:t>سطح پنجم</a:t>
            </a:r>
            <a:endParaRPr kumimoji="0" lang="en-US"/>
          </a:p>
        </p:txBody>
      </p:sp>
      <p:sp>
        <p:nvSpPr>
          <p:cNvPr id="14" name="نگهدارنده مکان تاریخ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5/24/2023</a:t>
            </a:fld>
            <a:endParaRPr lang="en-US"/>
          </a:p>
        </p:txBody>
      </p:sp>
      <p:sp>
        <p:nvSpPr>
          <p:cNvPr id="3" name="نگهدارنده مکان پانویس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متصل کننده مستقیم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متصل کننده مستقیم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متصل کننده مستقیم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نگهدارنده مکان شماره اسلاید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 userDrawn="1"/>
        </p:nvSpPr>
        <p:spPr>
          <a:xfrm>
            <a:off x="-180528" y="-27384"/>
            <a:ext cx="535781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0">
              <a:spcBef>
                <a:spcPct val="0"/>
              </a:spcBef>
              <a:buFontTx/>
              <a:buNone/>
            </a:pPr>
            <a:r>
              <a:rPr lang="en-US" altLang="fa-IR" sz="2400" b="1" dirty="0" smtClean="0">
                <a:solidFill>
                  <a:srgbClr val="FF0000"/>
                </a:solidFill>
                <a:latin typeface="Tahoma" panose="020B0604030504040204" pitchFamily="34" charset="0"/>
                <a:cs typeface="B Titr" panose="00000700000000000000" pitchFamily="2" charset="-78"/>
              </a:rPr>
              <a:t>@</a:t>
            </a:r>
            <a:r>
              <a:rPr lang="en-US" altLang="fa-IR" sz="2400" b="1" dirty="0" err="1" smtClean="0">
                <a:solidFill>
                  <a:srgbClr val="FF0000"/>
                </a:solidFill>
                <a:latin typeface="Tahoma" panose="020B0604030504040204" pitchFamily="34" charset="0"/>
                <a:cs typeface="B Titr" panose="00000700000000000000" pitchFamily="2" charset="-78"/>
              </a:rPr>
              <a:t>PptBank</a:t>
            </a:r>
            <a:r>
              <a:rPr lang="en-US" altLang="fa-IR" sz="2400" b="1" baseline="0" dirty="0" smtClean="0">
                <a:solidFill>
                  <a:srgbClr val="FF0000"/>
                </a:solidFill>
                <a:latin typeface="Tahoma" panose="020B0604030504040204" pitchFamily="34" charset="0"/>
                <a:cs typeface="B Titr" panose="00000700000000000000" pitchFamily="2" charset="-78"/>
              </a:rPr>
              <a:t> </a:t>
            </a:r>
            <a:r>
              <a:rPr lang="fa-IR" altLang="fa-IR" sz="2400" b="1" dirty="0" smtClean="0">
                <a:solidFill>
                  <a:srgbClr val="FF0000"/>
                </a:solidFill>
                <a:latin typeface="Tahoma" panose="020B0604030504040204" pitchFamily="34" charset="0"/>
                <a:cs typeface="B Titr" panose="00000700000000000000" pitchFamily="2" charset="-78"/>
              </a:rPr>
              <a:t> کانال تلگرامی بانک پاور پوینت</a:t>
            </a:r>
            <a:endParaRPr lang="en-US" altLang="fa-IR" sz="2400" b="1" dirty="0">
              <a:solidFill>
                <a:srgbClr val="FF0000"/>
              </a:solidFill>
              <a:latin typeface="Tahoma" panose="020B0604030504040204" pitchFamily="34" charset="0"/>
              <a:cs typeface="B Titr" panose="00000700000000000000" pitchFamily="2" charset="-78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  <p:sldLayoutId id="2147483744" r:id="rId12"/>
  </p:sldLayoutIdLst>
  <p:transition>
    <p:wedge/>
  </p:transition>
  <p:timing>
    <p:tnLst>
      <p:par>
        <p:cTn id="1" dur="indefinite" restart="never" nodeType="tmRoot"/>
      </p:par>
    </p:tnLst>
  </p:timing>
  <p:txStyles>
    <p:titleStyle>
      <a:lvl1pPr algn="l" rtl="1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r" rtl="1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r" rtl="1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r" rtl="1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r" rtl="1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r" rtl="1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r" rtl="1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r" rtl="1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r" rtl="1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r" rtl="1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BESM05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325" y="533400"/>
            <a:ext cx="7610475" cy="597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9260623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914400"/>
            <a:ext cx="8534400" cy="4495800"/>
          </a:xfrm>
        </p:spPr>
        <p:txBody>
          <a:bodyPr>
            <a:normAutofit fontScale="85000" lnSpcReduction="10000"/>
          </a:bodyPr>
          <a:lstStyle/>
          <a:p>
            <a:pPr algn="ctr"/>
            <a:r>
              <a:rPr lang="fa-IR" sz="10300" dirty="0">
                <a:solidFill>
                  <a:srgbClr val="FF0000"/>
                </a:solidFill>
                <a:cs typeface="+mj-cs"/>
              </a:rPr>
              <a:t>روان</a:t>
            </a:r>
            <a:r>
              <a:rPr lang="fa-IR" sz="10300" dirty="0" smtClean="0">
                <a:solidFill>
                  <a:srgbClr val="FF0000"/>
                </a:solidFill>
                <a:cs typeface="+mj-cs"/>
              </a:rPr>
              <a:t>‌شناسی نوجوان</a:t>
            </a:r>
          </a:p>
          <a:p>
            <a:pPr algn="ctr"/>
            <a:endParaRPr lang="fa-IR" sz="10300" dirty="0" smtClean="0">
              <a:solidFill>
                <a:srgbClr val="FF0000"/>
              </a:solidFill>
              <a:cs typeface="+mj-cs"/>
            </a:endParaRPr>
          </a:p>
          <a:p>
            <a:pPr algn="ctr"/>
            <a:r>
              <a:rPr lang="fa-IR" sz="9300" b="1" dirty="0" smtClean="0">
                <a:solidFill>
                  <a:srgbClr val="7030A0"/>
                </a:solidFill>
                <a:cs typeface="+mn-cs"/>
              </a:rPr>
              <a:t>ابراهیم اخوی</a:t>
            </a:r>
            <a:endParaRPr lang="fa-IR" sz="9300" b="1" dirty="0">
              <a:solidFill>
                <a:srgbClr val="7030A0"/>
              </a:solidFill>
              <a:cs typeface="+mn-cs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فهرست مباحث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fa-IR" sz="4800" b="1" dirty="0" smtClean="0">
                <a:solidFill>
                  <a:srgbClr val="002060"/>
                </a:solidFill>
              </a:rPr>
              <a:t>1. نوجوان در روایات</a:t>
            </a:r>
          </a:p>
          <a:p>
            <a:pPr>
              <a:buNone/>
            </a:pPr>
            <a:r>
              <a:rPr lang="fa-IR" sz="4800" b="1" dirty="0" smtClean="0">
                <a:solidFill>
                  <a:srgbClr val="002060"/>
                </a:solidFill>
              </a:rPr>
              <a:t>2. ویژگی‌های نوجوان</a:t>
            </a:r>
          </a:p>
          <a:p>
            <a:pPr>
              <a:buNone/>
            </a:pPr>
            <a:r>
              <a:rPr lang="fa-IR" sz="4800" b="1" dirty="0" smtClean="0">
                <a:solidFill>
                  <a:srgbClr val="002060"/>
                </a:solidFill>
              </a:rPr>
              <a:t>3. نیازهای نوجوان</a:t>
            </a:r>
          </a:p>
          <a:p>
            <a:pPr>
              <a:buNone/>
            </a:pPr>
            <a:r>
              <a:rPr lang="fa-IR" sz="4800" b="1" dirty="0" smtClean="0">
                <a:solidFill>
                  <a:srgbClr val="002060"/>
                </a:solidFill>
              </a:rPr>
              <a:t>4. مشکلات نوجوان</a:t>
            </a:r>
          </a:p>
          <a:p>
            <a:pPr lvl="1"/>
            <a:r>
              <a:rPr lang="fa-IR" sz="4500" b="1" dirty="0">
                <a:solidFill>
                  <a:srgbClr val="FF0000"/>
                </a:solidFill>
              </a:rPr>
              <a:t>ارتباط با جنس مخالف</a:t>
            </a:r>
          </a:p>
          <a:p>
            <a:pPr lvl="1"/>
            <a:r>
              <a:rPr lang="fa-IR" sz="4500" b="1" dirty="0" smtClean="0">
                <a:solidFill>
                  <a:srgbClr val="FF0000"/>
                </a:solidFill>
              </a:rPr>
              <a:t>مشکلات جنسی</a:t>
            </a:r>
          </a:p>
          <a:p>
            <a:pPr lvl="1"/>
            <a:r>
              <a:rPr lang="fa-IR" sz="4500" b="1" dirty="0" smtClean="0">
                <a:solidFill>
                  <a:srgbClr val="FF0000"/>
                </a:solidFill>
              </a:rPr>
              <a:t>تلفن همراه</a:t>
            </a:r>
            <a:endParaRPr lang="fa-IR" sz="4500" b="1" dirty="0" smtClean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سفارش‌های دینی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r>
              <a:rPr lang="fa-IR" sz="3600" dirty="0" smtClean="0">
                <a:solidFill>
                  <a:srgbClr val="002060"/>
                </a:solidFill>
              </a:rPr>
              <a:t>پیامبر اکرم(ص):«من به شما سفارش می‌کنم که به نوجوانان و جوانان </a:t>
            </a:r>
            <a:r>
              <a:rPr lang="fa-IR" sz="3600" u="sng" dirty="0" smtClean="0">
                <a:solidFill>
                  <a:srgbClr val="002060"/>
                </a:solidFill>
              </a:rPr>
              <a:t>نیکی کنید</a:t>
            </a:r>
            <a:r>
              <a:rPr lang="fa-IR" sz="3600" dirty="0" smtClean="0">
                <a:solidFill>
                  <a:srgbClr val="002060"/>
                </a:solidFill>
              </a:rPr>
              <a:t>، زیرا آنان دلی رقیق‌تر و قلبی فضیلت پذیرتر دارند».</a:t>
            </a:r>
            <a:r>
              <a:rPr lang="en-US" sz="1800" dirty="0" smtClean="0">
                <a:solidFill>
                  <a:srgbClr val="002060"/>
                </a:solidFill>
              </a:rPr>
              <a:t>) </a:t>
            </a:r>
            <a:r>
              <a:rPr lang="fa-IR" sz="1800" b="1" dirty="0" smtClean="0">
                <a:solidFill>
                  <a:srgbClr val="002060"/>
                </a:solidFill>
              </a:rPr>
              <a:t>رفتار پیامبر(ص) با کودکان و نوجوانان،</a:t>
            </a:r>
            <a:r>
              <a:rPr lang="fa-IR" sz="1800" dirty="0" smtClean="0">
                <a:solidFill>
                  <a:srgbClr val="002060"/>
                </a:solidFill>
              </a:rPr>
              <a:t> ص65)</a:t>
            </a:r>
            <a:endParaRPr lang="en-US" sz="3600" dirty="0" smtClean="0">
              <a:solidFill>
                <a:srgbClr val="002060"/>
              </a:solidFill>
            </a:endParaRPr>
          </a:p>
          <a:p>
            <a:pPr algn="just">
              <a:buNone/>
            </a:pPr>
            <a:endParaRPr lang="fa-IR" sz="3600" dirty="0" smtClean="0">
              <a:solidFill>
                <a:srgbClr val="002060"/>
              </a:solidFill>
            </a:endParaRPr>
          </a:p>
          <a:p>
            <a:pPr algn="just"/>
            <a:r>
              <a:rPr lang="fa-IR" sz="3600" dirty="0" smtClean="0">
                <a:solidFill>
                  <a:srgbClr val="002060"/>
                </a:solidFill>
              </a:rPr>
              <a:t>امام صادق(ع):«نوجوانان را </a:t>
            </a:r>
            <a:r>
              <a:rPr lang="fa-IR" sz="3600" u="sng" dirty="0" smtClean="0">
                <a:solidFill>
                  <a:srgbClr val="002060"/>
                </a:solidFill>
              </a:rPr>
              <a:t>دريابيد</a:t>
            </a:r>
            <a:r>
              <a:rPr lang="fa-IR" sz="3600" dirty="0" smtClean="0">
                <a:solidFill>
                  <a:srgbClr val="002060"/>
                </a:solidFill>
              </a:rPr>
              <a:t> زيرا زودتر از ديگران به كارهاي خير روي مي‌آورند».</a:t>
            </a:r>
            <a:r>
              <a:rPr lang="fa-IR" dirty="0" smtClean="0">
                <a:solidFill>
                  <a:srgbClr val="002060"/>
                </a:solidFill>
              </a:rPr>
              <a:t>(</a:t>
            </a:r>
            <a:r>
              <a:rPr lang="fa-IR" b="1" dirty="0" smtClean="0">
                <a:solidFill>
                  <a:srgbClr val="002060"/>
                </a:solidFill>
              </a:rPr>
              <a:t>وافي</a:t>
            </a:r>
            <a:r>
              <a:rPr lang="fa-IR" dirty="0" smtClean="0">
                <a:solidFill>
                  <a:srgbClr val="002060"/>
                </a:solidFill>
              </a:rPr>
              <a:t>، ج1، ص210</a:t>
            </a:r>
            <a:r>
              <a:rPr lang="fa-IR" dirty="0">
                <a:solidFill>
                  <a:srgbClr val="002060"/>
                </a:solidFill>
              </a:rPr>
              <a:t>)</a:t>
            </a:r>
            <a:endParaRPr lang="en-US" sz="3600" dirty="0" smtClean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نوجوان و مهارت‌های زندگی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fa-IR" sz="3600" spc="-150" dirty="0" smtClean="0"/>
              <a:t>امام علی علیه‌السلام:</a:t>
            </a:r>
          </a:p>
          <a:p>
            <a:pPr algn="just">
              <a:buNone/>
            </a:pPr>
            <a:r>
              <a:rPr lang="fa-IR" sz="3600" b="1" dirty="0" smtClean="0">
                <a:solidFill>
                  <a:srgbClr val="002060"/>
                </a:solidFill>
                <a:cs typeface="B Davat" pitchFamily="2" charset="-78"/>
              </a:rPr>
              <a:t>اولی الاشیاءِ أن یتعلّمها الأحداثُ ، الاشیاءَ التی اذا صاروا رجالا إحتاجوا الیها؛ </a:t>
            </a:r>
            <a:r>
              <a:rPr lang="fa-IR" sz="3600" b="1" dirty="0" smtClean="0">
                <a:solidFill>
                  <a:srgbClr val="0070C0"/>
                </a:solidFill>
              </a:rPr>
              <a:t>بهترین چیزی که نوجوانان باید فراگیرند، آنهایی است که در بزرگسالی به آنها نیاز خواهند داشت.</a:t>
            </a:r>
          </a:p>
          <a:p>
            <a:pPr algn="l">
              <a:buNone/>
            </a:pPr>
            <a:r>
              <a:rPr lang="fa-IR" sz="3200" b="1" dirty="0" smtClean="0">
                <a:solidFill>
                  <a:schemeClr val="bg2">
                    <a:lumMod val="10000"/>
                  </a:schemeClr>
                </a:solidFill>
                <a:cs typeface="B Davat" pitchFamily="2" charset="-78"/>
              </a:rPr>
              <a:t>حکمت نامه جوان، حدیث 51</a:t>
            </a:r>
            <a:endParaRPr lang="fa-IR" sz="3600" b="1" dirty="0" smtClean="0">
              <a:solidFill>
                <a:schemeClr val="bg2">
                  <a:lumMod val="10000"/>
                </a:schemeClr>
              </a:solidFill>
              <a:cs typeface="B Davat" pitchFamily="2" charset="-78"/>
            </a:endParaRPr>
          </a:p>
          <a:p>
            <a:pPr algn="just">
              <a:buNone/>
            </a:pPr>
            <a:endParaRPr lang="fa-IR" sz="3600" dirty="0" smtClean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ویژگی‌های نوجوان در کلام امیر(ع)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r>
              <a:rPr lang="fa-IR" sz="3200" b="1" dirty="0" smtClean="0">
                <a:solidFill>
                  <a:schemeClr val="accent4">
                    <a:lumMod val="50000"/>
                  </a:schemeClr>
                </a:solidFill>
              </a:rPr>
              <a:t>قلب نوجوان مثل زمين مساعدي است كه هر بذري در آن بپاشند، همان را قبول خواهد كرد. </a:t>
            </a:r>
            <a:r>
              <a:rPr lang="fa-IR" b="1" dirty="0" smtClean="0">
                <a:solidFill>
                  <a:schemeClr val="accent4">
                    <a:lumMod val="50000"/>
                  </a:schemeClr>
                </a:solidFill>
              </a:rPr>
              <a:t>(</a:t>
            </a:r>
            <a:r>
              <a:rPr lang="ar-SA" b="1" spc="-300" dirty="0" smtClean="0">
                <a:solidFill>
                  <a:srgbClr val="002060"/>
                </a:solidFill>
              </a:rPr>
              <a:t>نهج</a:t>
            </a:r>
            <a:r>
              <a:rPr lang="fa-IR" b="1" spc="-300" dirty="0" smtClean="0">
                <a:solidFill>
                  <a:schemeClr val="accent4">
                    <a:lumMod val="50000"/>
                  </a:schemeClr>
                </a:solidFill>
              </a:rPr>
              <a:t>‌</a:t>
            </a:r>
            <a:r>
              <a:rPr lang="ar-SA" b="1" spc="-300" dirty="0" smtClean="0">
                <a:solidFill>
                  <a:srgbClr val="002060"/>
                </a:solidFill>
              </a:rPr>
              <a:t>البلاغه</a:t>
            </a:r>
            <a:r>
              <a:rPr lang="ar-SA" b="1" spc="-300" dirty="0" smtClean="0">
                <a:solidFill>
                  <a:schemeClr val="accent4">
                    <a:lumMod val="50000"/>
                  </a:schemeClr>
                </a:solidFill>
              </a:rPr>
              <a:t>،</a:t>
            </a:r>
            <a:r>
              <a:rPr lang="fa-IR" b="1" spc="-300" dirty="0" smtClean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ar-SA" b="1" spc="-300" dirty="0" smtClean="0">
                <a:solidFill>
                  <a:schemeClr val="accent4">
                    <a:lumMod val="50000"/>
                  </a:schemeClr>
                </a:solidFill>
              </a:rPr>
              <a:t> نامه 31</a:t>
            </a:r>
            <a:r>
              <a:rPr lang="fa-IR" b="1" dirty="0" smtClean="0">
                <a:solidFill>
                  <a:schemeClr val="accent4">
                    <a:lumMod val="50000"/>
                  </a:schemeClr>
                </a:solidFill>
              </a:rPr>
              <a:t>)</a:t>
            </a:r>
            <a:endParaRPr lang="en-US" sz="3200" b="1" dirty="0" smtClean="0">
              <a:solidFill>
                <a:schemeClr val="accent4">
                  <a:lumMod val="50000"/>
                </a:schemeClr>
              </a:solidFill>
            </a:endParaRPr>
          </a:p>
          <a:p>
            <a:pPr algn="just"/>
            <a:r>
              <a:rPr lang="fa-IR" sz="3200" b="1" dirty="0" smtClean="0">
                <a:solidFill>
                  <a:schemeClr val="accent4">
                    <a:lumMod val="50000"/>
                  </a:schemeClr>
                </a:solidFill>
              </a:rPr>
              <a:t>پيوسته عقل و حماقت در ضمير نوجوان در ستيزند تا بحران بلوغ را پشت سر بگذارد و به سن هجده سالگي برسد؛ در آن هنگام با غلبه عقل يا حماقت به يك‌سو گرايش مي‌يابد.</a:t>
            </a:r>
            <a:r>
              <a:rPr lang="en-US" sz="3200" b="1" dirty="0" smtClean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fa-IR" b="1" dirty="0" smtClean="0">
                <a:solidFill>
                  <a:schemeClr val="accent4">
                    <a:lumMod val="50000"/>
                  </a:schemeClr>
                </a:solidFill>
              </a:rPr>
              <a:t>(</a:t>
            </a:r>
            <a:r>
              <a:rPr lang="ar-SA" b="1" dirty="0" smtClean="0">
                <a:solidFill>
                  <a:schemeClr val="accent4">
                    <a:lumMod val="50000"/>
                  </a:schemeClr>
                </a:solidFill>
              </a:rPr>
              <a:t>بحارالانوار، ج1، ص96</a:t>
            </a:r>
            <a:r>
              <a:rPr lang="fa-IR" b="1" dirty="0" smtClean="0">
                <a:solidFill>
                  <a:schemeClr val="accent4">
                    <a:lumMod val="50000"/>
                  </a:schemeClr>
                </a:solidFill>
              </a:rPr>
              <a:t>)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نام‌های نوجوانی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fa-IR" sz="4000" dirty="0" smtClean="0">
                <a:solidFill>
                  <a:srgbClr val="002060"/>
                </a:solidFill>
              </a:rPr>
              <a:t>سرزمین بی‌صاحب</a:t>
            </a:r>
          </a:p>
          <a:p>
            <a:r>
              <a:rPr lang="fa-IR" sz="4000" dirty="0" smtClean="0">
                <a:solidFill>
                  <a:srgbClr val="002060"/>
                </a:solidFill>
              </a:rPr>
              <a:t>دوره توفانی</a:t>
            </a:r>
          </a:p>
          <a:p>
            <a:r>
              <a:rPr lang="fa-IR" sz="4000" dirty="0" smtClean="0">
                <a:solidFill>
                  <a:srgbClr val="002060"/>
                </a:solidFill>
              </a:rPr>
              <a:t>دوره بحران</a:t>
            </a:r>
          </a:p>
          <a:p>
            <a:r>
              <a:rPr lang="fa-IR" sz="4000" dirty="0" smtClean="0">
                <a:solidFill>
                  <a:srgbClr val="002060"/>
                </a:solidFill>
              </a:rPr>
              <a:t>سونامی طبیعی</a:t>
            </a:r>
          </a:p>
          <a:p>
            <a:r>
              <a:rPr lang="fa-IR" sz="4000" dirty="0" smtClean="0">
                <a:solidFill>
                  <a:srgbClr val="002060"/>
                </a:solidFill>
              </a:rPr>
              <a:t>دوره سنی</a:t>
            </a:r>
          </a:p>
          <a:p>
            <a:pPr lvl="1"/>
            <a:r>
              <a:rPr lang="fa-IR" sz="3700" dirty="0" smtClean="0">
                <a:solidFill>
                  <a:srgbClr val="002060"/>
                </a:solidFill>
              </a:rPr>
              <a:t>پسران: 12 تا 18سال</a:t>
            </a:r>
          </a:p>
          <a:p>
            <a:pPr lvl="1"/>
            <a:r>
              <a:rPr lang="fa-IR" sz="4000" dirty="0" smtClean="0">
                <a:solidFill>
                  <a:srgbClr val="002060"/>
                </a:solidFill>
              </a:rPr>
              <a:t>دختران: 11تا 17سال</a:t>
            </a:r>
            <a:endParaRPr lang="fa-IR" sz="40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ویژگی‌های نوجوان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fa-IR" sz="6000" dirty="0" smtClean="0">
                <a:solidFill>
                  <a:srgbClr val="002060"/>
                </a:solidFill>
              </a:rPr>
              <a:t>خودمحوری</a:t>
            </a:r>
          </a:p>
          <a:p>
            <a:r>
              <a:rPr lang="fa-IR" sz="6000" dirty="0" smtClean="0">
                <a:solidFill>
                  <a:srgbClr val="002060"/>
                </a:solidFill>
              </a:rPr>
              <a:t>تردید</a:t>
            </a:r>
          </a:p>
          <a:p>
            <a:r>
              <a:rPr lang="fa-IR" sz="6000" dirty="0" smtClean="0">
                <a:solidFill>
                  <a:srgbClr val="002060"/>
                </a:solidFill>
              </a:rPr>
              <a:t>استقلال‌خواهی</a:t>
            </a:r>
          </a:p>
          <a:p>
            <a:r>
              <a:rPr lang="fa-IR" sz="6000" dirty="0" smtClean="0">
                <a:solidFill>
                  <a:srgbClr val="002060"/>
                </a:solidFill>
              </a:rPr>
              <a:t>هویت‌جویی</a:t>
            </a:r>
            <a:endParaRPr lang="fa-IR" sz="60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خودمحوری نوجوان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822960" y="838200"/>
            <a:ext cx="7520940" cy="45720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fa-IR" sz="2800" b="1" dirty="0" smtClean="0">
                <a:solidFill>
                  <a:srgbClr val="00B050"/>
                </a:solidFill>
              </a:rPr>
              <a:t>خصوصیات</a:t>
            </a:r>
          </a:p>
          <a:p>
            <a:r>
              <a:rPr lang="ar-SA" sz="2800" b="1" dirty="0" smtClean="0"/>
              <a:t>خودخواهی و خودشیفتگی</a:t>
            </a:r>
            <a:endParaRPr lang="en-US" sz="2800" b="1" dirty="0" smtClean="0"/>
          </a:p>
          <a:p>
            <a:r>
              <a:rPr lang="fa-IR" sz="2800" b="1" dirty="0" smtClean="0"/>
              <a:t>انزوا</a:t>
            </a:r>
          </a:p>
          <a:p>
            <a:r>
              <a:rPr lang="fa-IR" sz="2800" b="1" dirty="0" smtClean="0"/>
              <a:t>در صدد اجرایی کردن سلیقه‌های خود</a:t>
            </a:r>
          </a:p>
          <a:p>
            <a:pPr>
              <a:buNone/>
            </a:pPr>
            <a:r>
              <a:rPr lang="fa-IR" sz="2800" b="1" dirty="0" smtClean="0">
                <a:solidFill>
                  <a:srgbClr val="00B050"/>
                </a:solidFill>
              </a:rPr>
              <a:t>برداشت همراهان از این ویژگی:</a:t>
            </a:r>
          </a:p>
          <a:p>
            <a:pPr>
              <a:buNone/>
            </a:pPr>
            <a:r>
              <a:rPr lang="fa-IR" sz="2800" b="1" dirty="0" smtClean="0"/>
              <a:t>تمرد، غرور، در صدد عصبانی کردن</a:t>
            </a:r>
          </a:p>
          <a:p>
            <a:pPr>
              <a:buNone/>
            </a:pPr>
            <a:r>
              <a:rPr lang="fa-IR" sz="2800" b="1" dirty="0" err="1" smtClean="0">
                <a:solidFill>
                  <a:srgbClr val="00B050"/>
                </a:solidFill>
              </a:rPr>
              <a:t>راهکار</a:t>
            </a:r>
            <a:r>
              <a:rPr lang="fa-IR" sz="2800" b="1" dirty="0" smtClean="0">
                <a:solidFill>
                  <a:srgbClr val="00B050"/>
                </a:solidFill>
              </a:rPr>
              <a:t> مناسب:</a:t>
            </a:r>
          </a:p>
          <a:p>
            <a:pPr>
              <a:buNone/>
            </a:pPr>
            <a:r>
              <a:rPr lang="fa-IR" sz="2800" b="1" dirty="0" smtClean="0">
                <a:solidFill>
                  <a:srgbClr val="FF0000"/>
                </a:solidFill>
              </a:rPr>
              <a:t>همدلی</a:t>
            </a:r>
            <a:r>
              <a:rPr lang="fa-IR" sz="2800" b="1" dirty="0" smtClean="0"/>
              <a:t>، ورود به دنیای نوجوان، همراهی</a:t>
            </a:r>
            <a:endParaRPr lang="fa-IR" sz="2800" b="1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تردیدهای نوجوان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822960" y="1100628"/>
            <a:ext cx="7520940" cy="4995372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fa-IR" sz="2800" b="1" dirty="0" smtClean="0">
                <a:solidFill>
                  <a:srgbClr val="00B050"/>
                </a:solidFill>
              </a:rPr>
              <a:t>قلمرو تردیدها</a:t>
            </a:r>
            <a:r>
              <a:rPr lang="fa-IR" sz="2800" b="1" dirty="0" smtClean="0"/>
              <a:t>:</a:t>
            </a:r>
          </a:p>
          <a:p>
            <a:r>
              <a:rPr lang="fa-IR" sz="2800" b="1" dirty="0" smtClean="0"/>
              <a:t>نسبت به اطرافیان</a:t>
            </a:r>
          </a:p>
          <a:p>
            <a:r>
              <a:rPr lang="fa-IR" sz="2800" b="1" dirty="0" smtClean="0"/>
              <a:t>نسبت به دانسته‌های قبلی خود</a:t>
            </a:r>
          </a:p>
          <a:p>
            <a:r>
              <a:rPr lang="fa-IR" sz="2800" b="1" dirty="0" smtClean="0"/>
              <a:t>نسبت به مسائل دینی</a:t>
            </a:r>
          </a:p>
          <a:p>
            <a:pPr>
              <a:buNone/>
            </a:pPr>
            <a:r>
              <a:rPr lang="fa-IR" sz="2800" b="1" dirty="0" smtClean="0">
                <a:solidFill>
                  <a:srgbClr val="00B050"/>
                </a:solidFill>
              </a:rPr>
              <a:t>نقش همراهان:</a:t>
            </a:r>
          </a:p>
          <a:p>
            <a:pPr lvl="1"/>
            <a:r>
              <a:rPr lang="fa-IR" sz="2800" b="1" dirty="0" smtClean="0"/>
              <a:t>پاسخگویی به شبهات</a:t>
            </a:r>
          </a:p>
          <a:p>
            <a:pPr lvl="1"/>
            <a:r>
              <a:rPr lang="fa-IR" sz="2800" b="1" dirty="0" smtClean="0"/>
              <a:t>ایجاد فرصت اظهار نظر</a:t>
            </a:r>
          </a:p>
          <a:p>
            <a:pPr lvl="1"/>
            <a:r>
              <a:rPr lang="fa-IR" sz="2800" b="1" dirty="0" smtClean="0"/>
              <a:t>توجه به افکار درست نوجوان</a:t>
            </a:r>
          </a:p>
          <a:p>
            <a:pPr lvl="1"/>
            <a:r>
              <a:rPr lang="fa-IR" sz="2800" b="1" dirty="0" smtClean="0"/>
              <a:t>معرفی منابع مفید مطالعاتی </a:t>
            </a:r>
            <a:endParaRPr lang="fa-IR" sz="2800" b="1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b="1" dirty="0" smtClean="0"/>
              <a:t>استقلال خواهي نوجوان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fa-IR" sz="3600" b="1" dirty="0" smtClean="0">
                <a:solidFill>
                  <a:srgbClr val="00B050"/>
                </a:solidFill>
              </a:rPr>
              <a:t>خصوصیات</a:t>
            </a:r>
            <a:r>
              <a:rPr lang="fa-IR" sz="3600" b="1" dirty="0" smtClean="0"/>
              <a:t>:</a:t>
            </a:r>
          </a:p>
          <a:p>
            <a:r>
              <a:rPr lang="fa-IR" sz="3600" b="1" dirty="0" smtClean="0"/>
              <a:t>حرکت به سمت استقلال و قطع وابستگی از دیگران</a:t>
            </a:r>
          </a:p>
          <a:p>
            <a:r>
              <a:rPr lang="fa-IR" sz="3600" b="1" dirty="0" smtClean="0"/>
              <a:t>همانند تاجر نوکیسه</a:t>
            </a:r>
          </a:p>
          <a:p>
            <a:endParaRPr lang="fa-IR" sz="3600" b="1" dirty="0" smtClean="0"/>
          </a:p>
          <a:p>
            <a:pPr>
              <a:buNone/>
            </a:pPr>
            <a:r>
              <a:rPr lang="fa-IR" sz="3600" b="1" dirty="0" smtClean="0">
                <a:solidFill>
                  <a:srgbClr val="00B050"/>
                </a:solidFill>
              </a:rPr>
              <a:t>نقش همراه نوجوان:</a:t>
            </a:r>
          </a:p>
          <a:p>
            <a:pPr lvl="1"/>
            <a:r>
              <a:rPr lang="fa-IR" sz="3200" b="1" dirty="0" smtClean="0"/>
              <a:t>احترام به این روحیه</a:t>
            </a:r>
          </a:p>
          <a:p>
            <a:pPr lvl="1"/>
            <a:r>
              <a:rPr lang="fa-IR" sz="3200" b="1" dirty="0" smtClean="0"/>
              <a:t>تبیین نقشه راه</a:t>
            </a:r>
          </a:p>
          <a:p>
            <a:pPr lvl="1"/>
            <a:r>
              <a:rPr lang="fa-IR" sz="3200" b="1" dirty="0" smtClean="0"/>
              <a:t>پیش‌بینی مشکلات و ارائه راهکار</a:t>
            </a:r>
          </a:p>
          <a:p>
            <a:endParaRPr lang="fa-IR" sz="3600" b="1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err="1" smtClean="0"/>
              <a:t>خودیابی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fa-IR" sz="3600" b="1" dirty="0" smtClean="0">
                <a:solidFill>
                  <a:srgbClr val="FF0000"/>
                </a:solidFill>
              </a:rPr>
              <a:t>نشانه‌ها</a:t>
            </a:r>
            <a:r>
              <a:rPr lang="fa-IR" sz="3600" b="1" dirty="0" smtClean="0"/>
              <a:t>:</a:t>
            </a:r>
          </a:p>
          <a:p>
            <a:r>
              <a:rPr lang="fa-IR" sz="3600" b="1" dirty="0" smtClean="0"/>
              <a:t>به هم ریختگی روانی و گم‌گشتگی</a:t>
            </a:r>
          </a:p>
          <a:p>
            <a:r>
              <a:rPr lang="fa-IR" sz="3600" b="1" dirty="0" smtClean="0"/>
              <a:t>به دنبال فکر و روش درست زندگی</a:t>
            </a:r>
          </a:p>
          <a:p>
            <a:r>
              <a:rPr lang="fa-IR" sz="3600" b="1" dirty="0" smtClean="0"/>
              <a:t>در جستجوی جایگاه کنونی خود </a:t>
            </a:r>
          </a:p>
          <a:p>
            <a:r>
              <a:rPr lang="fa-IR" sz="3600" b="1" dirty="0" smtClean="0"/>
              <a:t>تکاپو برای تشخیص درست از نادرست</a:t>
            </a:r>
          </a:p>
          <a:p>
            <a:r>
              <a:rPr lang="fa-IR" sz="3600" b="1" dirty="0" smtClean="0"/>
              <a:t>به دنبال یک تصویر جامع و درست از خویش</a:t>
            </a:r>
            <a:endParaRPr lang="fa-IR" sz="3600" b="1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نقش همراهان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457200" indent="-457200">
              <a:buFont typeface="Wingdings" panose="05000000000000000000" pitchFamily="2" charset="2"/>
              <a:buChar char="v"/>
            </a:pPr>
            <a:r>
              <a:rPr lang="fa-IR" sz="2800" b="1" dirty="0" smtClean="0"/>
              <a:t>کمک به نوجوان در شناختن بهتر توانایی‌ها و ضعف‌ها</a:t>
            </a: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fa-IR" sz="2800" b="1" dirty="0" smtClean="0"/>
              <a:t>فراهم کردن زمینه مسئولیت‌پذیری</a:t>
            </a: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fa-IR" sz="2800" b="1" dirty="0" smtClean="0"/>
              <a:t>تصحیح برداشت‌های شخصی نوجوان نسبت به خود (ناشی از اظهار نظر دیگران)</a:t>
            </a: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fa-IR" sz="2800" b="1" dirty="0" smtClean="0"/>
              <a:t>باز آفرینی خاطرات موفقیت‌آمیز دوره‌های پیشین</a:t>
            </a: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fa-IR" sz="2800" b="1" dirty="0" smtClean="0"/>
              <a:t>تقویت روحیه مثبت گرایی</a:t>
            </a: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fa-IR" sz="2800" b="1" dirty="0" smtClean="0"/>
              <a:t>پرورش توانایی‌های فردی نوجوان</a:t>
            </a: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fa-IR" sz="2800" b="1" dirty="0" smtClean="0"/>
              <a:t> تعدیل انتظارات از نوجوان</a:t>
            </a:r>
            <a:endParaRPr lang="fa-IR" sz="2800" b="1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/>
              <a:t>موضوعات پژوهشی </a:t>
            </a:r>
            <a:r>
              <a:rPr lang="fa-IR" dirty="0" smtClean="0"/>
              <a:t>نوجوان</a:t>
            </a:r>
            <a:endParaRPr lang="fa-IR" dirty="0"/>
          </a:p>
        </p:txBody>
      </p:sp>
      <p:sp>
        <p:nvSpPr>
          <p:cNvPr id="3" name="نگهدارنده مکان محتوا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0">
              <a:buFont typeface="Arial" panose="020B0604020202020204" pitchFamily="34" charset="0"/>
              <a:buChar char="•"/>
            </a:pPr>
            <a:r>
              <a:rPr lang="fa-IR" sz="2800" b="1" dirty="0" smtClean="0">
                <a:solidFill>
                  <a:srgbClr val="00B050"/>
                </a:solidFill>
              </a:rPr>
              <a:t>راهکارهای </a:t>
            </a:r>
            <a:r>
              <a:rPr lang="fa-IR" sz="2800" b="1" dirty="0">
                <a:solidFill>
                  <a:srgbClr val="00B050"/>
                </a:solidFill>
              </a:rPr>
              <a:t>ارتباط موثر با نوجوان</a:t>
            </a:r>
            <a:endParaRPr lang="en-US" sz="2800" b="1" dirty="0">
              <a:solidFill>
                <a:srgbClr val="00B050"/>
              </a:solidFill>
            </a:endParaRPr>
          </a:p>
          <a:p>
            <a:pPr lvl="0">
              <a:buFont typeface="Arial" panose="020B0604020202020204" pitchFamily="34" charset="0"/>
              <a:buChar char="•"/>
            </a:pPr>
            <a:r>
              <a:rPr lang="fa-IR" sz="2800" b="1" dirty="0">
                <a:solidFill>
                  <a:srgbClr val="00B050"/>
                </a:solidFill>
              </a:rPr>
              <a:t>نوجوان و </a:t>
            </a:r>
            <a:r>
              <a:rPr lang="fa-IR" sz="2800" b="1" dirty="0" err="1">
                <a:solidFill>
                  <a:srgbClr val="00B050"/>
                </a:solidFill>
              </a:rPr>
              <a:t>شبکه‌های</a:t>
            </a:r>
            <a:r>
              <a:rPr lang="fa-IR" sz="2800" b="1" dirty="0">
                <a:solidFill>
                  <a:srgbClr val="00B050"/>
                </a:solidFill>
              </a:rPr>
              <a:t> اجتماعی</a:t>
            </a:r>
            <a:endParaRPr lang="en-US" sz="2800" b="1" dirty="0">
              <a:solidFill>
                <a:srgbClr val="00B050"/>
              </a:solidFill>
            </a:endParaRPr>
          </a:p>
          <a:p>
            <a:pPr lvl="0">
              <a:buFont typeface="Arial" panose="020B0604020202020204" pitchFamily="34" charset="0"/>
              <a:buChar char="•"/>
            </a:pPr>
            <a:r>
              <a:rPr lang="fa-IR" sz="2800" b="1" dirty="0">
                <a:solidFill>
                  <a:srgbClr val="00B050"/>
                </a:solidFill>
              </a:rPr>
              <a:t>نوجوان و گرایش به هنر</a:t>
            </a:r>
            <a:endParaRPr lang="en-US" sz="2800" b="1" dirty="0">
              <a:solidFill>
                <a:srgbClr val="00B050"/>
              </a:solidFill>
            </a:endParaRPr>
          </a:p>
          <a:p>
            <a:pPr lvl="0">
              <a:buFont typeface="Arial" panose="020B0604020202020204" pitchFamily="34" charset="0"/>
              <a:buChar char="•"/>
            </a:pPr>
            <a:r>
              <a:rPr lang="fa-IR" sz="2800" b="1" dirty="0">
                <a:solidFill>
                  <a:srgbClr val="00B050"/>
                </a:solidFill>
              </a:rPr>
              <a:t>مقابله با افسردگی نوجوان</a:t>
            </a:r>
            <a:endParaRPr lang="en-US" sz="2800" b="1" dirty="0">
              <a:solidFill>
                <a:srgbClr val="00B050"/>
              </a:solidFill>
            </a:endParaRPr>
          </a:p>
          <a:p>
            <a:pPr lvl="0">
              <a:buFont typeface="Arial" panose="020B0604020202020204" pitchFamily="34" charset="0"/>
              <a:buChar char="•"/>
            </a:pPr>
            <a:r>
              <a:rPr lang="fa-IR" sz="2800" b="1" dirty="0">
                <a:solidFill>
                  <a:srgbClr val="00B050"/>
                </a:solidFill>
              </a:rPr>
              <a:t>نوجوان  و والدین مذهبی</a:t>
            </a:r>
            <a:endParaRPr lang="en-US" sz="2800" b="1" dirty="0">
              <a:solidFill>
                <a:srgbClr val="00B050"/>
              </a:solidFill>
            </a:endParaRPr>
          </a:p>
          <a:p>
            <a:pPr lvl="0">
              <a:buFont typeface="Arial" panose="020B0604020202020204" pitchFamily="34" charset="0"/>
              <a:buChar char="•"/>
            </a:pPr>
            <a:r>
              <a:rPr lang="fa-IR" sz="2800" b="1" dirty="0">
                <a:solidFill>
                  <a:srgbClr val="00B050"/>
                </a:solidFill>
              </a:rPr>
              <a:t>نوجوان و گرایش به سیگار</a:t>
            </a:r>
            <a:endParaRPr lang="en-US" sz="2800" b="1" dirty="0">
              <a:solidFill>
                <a:srgbClr val="00B050"/>
              </a:solidFill>
            </a:endParaRPr>
          </a:p>
          <a:p>
            <a:pPr lvl="0">
              <a:buFont typeface="Arial" panose="020B0604020202020204" pitchFamily="34" charset="0"/>
              <a:buChar char="•"/>
            </a:pPr>
            <a:r>
              <a:rPr lang="fa-IR" sz="2800" b="1" dirty="0">
                <a:solidFill>
                  <a:srgbClr val="00B050"/>
                </a:solidFill>
              </a:rPr>
              <a:t>مدیریت مالی نوجوان</a:t>
            </a:r>
            <a:endParaRPr lang="en-US" sz="2800" b="1" dirty="0">
              <a:solidFill>
                <a:srgbClr val="00B050"/>
              </a:solidFill>
            </a:endParaRPr>
          </a:p>
          <a:p>
            <a:pPr lvl="0">
              <a:buFont typeface="Arial" panose="020B0604020202020204" pitchFamily="34" charset="0"/>
              <a:buChar char="•"/>
            </a:pPr>
            <a:r>
              <a:rPr lang="fa-IR" sz="2800" b="1" dirty="0">
                <a:solidFill>
                  <a:srgbClr val="00B050"/>
                </a:solidFill>
              </a:rPr>
              <a:t>نوجوان و ارزش </a:t>
            </a:r>
            <a:r>
              <a:rPr lang="fa-IR" sz="2800" b="1" dirty="0" smtClean="0">
                <a:solidFill>
                  <a:srgbClr val="00B050"/>
                </a:solidFill>
              </a:rPr>
              <a:t>ها</a:t>
            </a:r>
            <a:endParaRPr lang="en-US" sz="28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3577842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sz="4000" dirty="0" smtClean="0">
                <a:solidFill>
                  <a:srgbClr val="FF0000"/>
                </a:solidFill>
                <a:cs typeface="B Titr" pitchFamily="2" charset="-78"/>
              </a:rPr>
              <a:t>نیازهای نوجوان</a:t>
            </a:r>
            <a:endParaRPr lang="fa-IR" sz="4000" dirty="0">
              <a:solidFill>
                <a:srgbClr val="FF0000"/>
              </a:solidFill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Autofit/>
          </a:bodyPr>
          <a:lstStyle/>
          <a:p>
            <a:r>
              <a:rPr lang="fa-IR" sz="2800" b="1" dirty="0" smtClean="0">
                <a:solidFill>
                  <a:schemeClr val="accent6">
                    <a:lumMod val="25000"/>
                  </a:schemeClr>
                </a:solidFill>
                <a:cs typeface="B Mitra" pitchFamily="2" charset="-78"/>
              </a:rPr>
              <a:t>سازگاری با تغییرات</a:t>
            </a:r>
          </a:p>
          <a:p>
            <a:r>
              <a:rPr lang="fa-IR" sz="2800" b="1" dirty="0" smtClean="0">
                <a:solidFill>
                  <a:schemeClr val="accent6">
                    <a:lumMod val="25000"/>
                  </a:schemeClr>
                </a:solidFill>
                <a:cs typeface="B Mitra" pitchFamily="2" charset="-78"/>
              </a:rPr>
              <a:t>نیازهای معنوی</a:t>
            </a:r>
          </a:p>
          <a:p>
            <a:r>
              <a:rPr lang="fa-IR" sz="2800" b="1" dirty="0" smtClean="0">
                <a:solidFill>
                  <a:schemeClr val="accent6">
                    <a:lumMod val="25000"/>
                  </a:schemeClr>
                </a:solidFill>
                <a:cs typeface="B Mitra" pitchFamily="2" charset="-78"/>
              </a:rPr>
              <a:t>رهایی از حالات کودکانه</a:t>
            </a:r>
          </a:p>
          <a:p>
            <a:r>
              <a:rPr lang="fa-IR" sz="2800" b="1" dirty="0" smtClean="0">
                <a:solidFill>
                  <a:schemeClr val="accent6">
                    <a:lumMod val="25000"/>
                  </a:schemeClr>
                </a:solidFill>
                <a:cs typeface="B Mitra" pitchFamily="2" charset="-78"/>
              </a:rPr>
              <a:t>تشنه محبت</a:t>
            </a:r>
          </a:p>
          <a:p>
            <a:r>
              <a:rPr lang="fa-IR" sz="2800" b="1" dirty="0" smtClean="0">
                <a:solidFill>
                  <a:schemeClr val="accent6">
                    <a:lumMod val="25000"/>
                  </a:schemeClr>
                </a:solidFill>
                <a:cs typeface="B Mitra" pitchFamily="2" charset="-78"/>
              </a:rPr>
              <a:t>خودنمایی و مهم جلوه کردن</a:t>
            </a:r>
          </a:p>
          <a:p>
            <a:r>
              <a:rPr lang="fa-IR" sz="2800" b="1" dirty="0" smtClean="0">
                <a:solidFill>
                  <a:schemeClr val="accent6">
                    <a:lumMod val="25000"/>
                  </a:schemeClr>
                </a:solidFill>
                <a:cs typeface="B Mitra" pitchFamily="2" charset="-78"/>
              </a:rPr>
              <a:t>بهداشت جسمی و روانی</a:t>
            </a:r>
          </a:p>
          <a:p>
            <a:r>
              <a:rPr lang="fa-IR" sz="2800" b="1" dirty="0" smtClean="0">
                <a:solidFill>
                  <a:schemeClr val="accent6">
                    <a:lumMod val="25000"/>
                  </a:schemeClr>
                </a:solidFill>
                <a:cs typeface="B Mitra" pitchFamily="2" charset="-78"/>
              </a:rPr>
              <a:t>نیاز به الگوی مناسب</a:t>
            </a:r>
          </a:p>
          <a:p>
            <a:r>
              <a:rPr lang="fa-IR" sz="2800" b="1" dirty="0" smtClean="0">
                <a:solidFill>
                  <a:schemeClr val="accent6">
                    <a:lumMod val="25000"/>
                  </a:schemeClr>
                </a:solidFill>
                <a:cs typeface="B Mitra" pitchFamily="2" charset="-78"/>
              </a:rPr>
              <a:t>نیاز به پرورش اعتماد به نفس</a:t>
            </a:r>
            <a:endParaRPr lang="fa-IR" sz="2800" b="1" dirty="0">
              <a:solidFill>
                <a:schemeClr val="accent6">
                  <a:lumMod val="25000"/>
                </a:schemeClr>
              </a:solidFill>
              <a:cs typeface="B Mitra" pitchFamily="2" charset="-78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>
                <a:cs typeface="B Titr" pitchFamily="2" charset="-78"/>
              </a:rPr>
              <a:t>سازگاری با تغییرات</a:t>
            </a:r>
            <a:endParaRPr lang="fa-IR" dirty="0"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fa-IR" sz="4000" b="1" dirty="0" smtClean="0">
                <a:solidFill>
                  <a:schemeClr val="accent6">
                    <a:lumMod val="25000"/>
                  </a:schemeClr>
                </a:solidFill>
                <a:cs typeface="B Mitra" pitchFamily="2" charset="-78"/>
              </a:rPr>
              <a:t>نامتقارن بودن بدن</a:t>
            </a:r>
          </a:p>
          <a:p>
            <a:r>
              <a:rPr lang="fa-IR" sz="4000" b="1" dirty="0" smtClean="0">
                <a:solidFill>
                  <a:schemeClr val="accent6">
                    <a:lumMod val="25000"/>
                  </a:schemeClr>
                </a:solidFill>
                <a:cs typeface="B Mitra" pitchFamily="2" charset="-78"/>
              </a:rPr>
              <a:t>جوش‌های صورت</a:t>
            </a:r>
          </a:p>
          <a:p>
            <a:r>
              <a:rPr lang="fa-IR" sz="4000" b="1" dirty="0" smtClean="0">
                <a:solidFill>
                  <a:schemeClr val="accent6">
                    <a:lumMod val="25000"/>
                  </a:schemeClr>
                </a:solidFill>
                <a:cs typeface="B Mitra" pitchFamily="2" charset="-78"/>
              </a:rPr>
              <a:t>وضعیت‌های جدید جنسیتی</a:t>
            </a:r>
          </a:p>
          <a:p>
            <a:r>
              <a:rPr lang="fa-IR" sz="4000" b="1" dirty="0" smtClean="0">
                <a:solidFill>
                  <a:schemeClr val="accent6">
                    <a:lumMod val="25000"/>
                  </a:schemeClr>
                </a:solidFill>
                <a:cs typeface="B Mitra" pitchFamily="2" charset="-78"/>
              </a:rPr>
              <a:t>نابسامانی روحی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9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9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9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dirty="0" smtClean="0">
                <a:cs typeface="B Titr" pitchFamily="2" charset="-78"/>
              </a:rPr>
              <a:t>نقش همراهان</a:t>
            </a:r>
            <a:endParaRPr lang="fa-IR" dirty="0"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 anchor="ctr">
            <a:normAutofit/>
          </a:bodyPr>
          <a:lstStyle/>
          <a:p>
            <a:pPr lvl="1"/>
            <a:r>
              <a:rPr lang="fa-IR" sz="4000" b="1" dirty="0" smtClean="0">
                <a:solidFill>
                  <a:schemeClr val="accent6">
                    <a:lumMod val="25000"/>
                  </a:schemeClr>
                </a:solidFill>
                <a:cs typeface="B Mitra" pitchFamily="2" charset="-78"/>
              </a:rPr>
              <a:t>دادن اطلاعات اولیه درباره تغییرات بدنی ناشی از بلوغ</a:t>
            </a:r>
          </a:p>
          <a:p>
            <a:pPr lvl="1"/>
            <a:r>
              <a:rPr lang="fa-IR" sz="4000" b="1" dirty="0" smtClean="0">
                <a:solidFill>
                  <a:schemeClr val="accent6">
                    <a:lumMod val="25000"/>
                  </a:schemeClr>
                </a:solidFill>
                <a:cs typeface="B Mitra" pitchFamily="2" charset="-78"/>
              </a:rPr>
              <a:t>در اختیار گذاشتن کتاب‌های مفید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>
                <a:cs typeface="B Titr" pitchFamily="2" charset="-78"/>
              </a:rPr>
              <a:t>نیازهای معنوی</a:t>
            </a:r>
            <a:endParaRPr lang="fa-IR" dirty="0"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Autofit/>
          </a:bodyPr>
          <a:lstStyle/>
          <a:p>
            <a:r>
              <a:rPr lang="fa-IR" sz="4800" b="1" dirty="0" smtClean="0">
                <a:solidFill>
                  <a:schemeClr val="accent6">
                    <a:lumMod val="25000"/>
                  </a:schemeClr>
                </a:solidFill>
                <a:cs typeface="B Mitra" pitchFamily="2" charset="-78"/>
              </a:rPr>
              <a:t>در جستجوی خداست</a:t>
            </a:r>
          </a:p>
          <a:p>
            <a:r>
              <a:rPr lang="fa-IR" sz="4800" b="1" dirty="0" smtClean="0">
                <a:solidFill>
                  <a:schemeClr val="accent6">
                    <a:lumMod val="25000"/>
                  </a:schemeClr>
                </a:solidFill>
                <a:cs typeface="B Mitra" pitchFamily="2" charset="-78"/>
              </a:rPr>
              <a:t>احساس گناه با کوچک‌ترین اشتباه</a:t>
            </a:r>
          </a:p>
          <a:p>
            <a:r>
              <a:rPr lang="fa-IR" sz="4800" b="1" dirty="0" smtClean="0">
                <a:solidFill>
                  <a:schemeClr val="accent6">
                    <a:lumMod val="25000"/>
                  </a:schemeClr>
                </a:solidFill>
                <a:cs typeface="B Mitra" pitchFamily="2" charset="-78"/>
              </a:rPr>
              <a:t>تمایل به فضایل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>
                <a:cs typeface="B Titr" pitchFamily="2" charset="-78"/>
              </a:rPr>
              <a:t>نقش همراهان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fa-IR" sz="4000" b="1" dirty="0" smtClean="0">
              <a:solidFill>
                <a:srgbClr val="002060"/>
              </a:solidFill>
            </a:endParaRPr>
          </a:p>
          <a:p>
            <a:pPr lvl="1"/>
            <a:r>
              <a:rPr lang="fa-IR" sz="3600" b="1" dirty="0" smtClean="0">
                <a:solidFill>
                  <a:srgbClr val="002060"/>
                </a:solidFill>
              </a:rPr>
              <a:t>افزایش ایمان و تجارب معنوی با ایجاد زمینه</a:t>
            </a:r>
          </a:p>
          <a:p>
            <a:pPr lvl="1"/>
            <a:r>
              <a:rPr lang="fa-IR" sz="3600" b="1" dirty="0" smtClean="0">
                <a:solidFill>
                  <a:srgbClr val="002060"/>
                </a:solidFill>
              </a:rPr>
              <a:t>توصیه به اعتدال</a:t>
            </a:r>
          </a:p>
          <a:p>
            <a:pPr lvl="1"/>
            <a:r>
              <a:rPr lang="fa-IR" sz="3600" b="1" dirty="0" smtClean="0">
                <a:solidFill>
                  <a:srgbClr val="002060"/>
                </a:solidFill>
              </a:rPr>
              <a:t>ارائه اطلاعات دینی مورد نیاز </a:t>
            </a:r>
          </a:p>
          <a:p>
            <a:pPr lvl="1"/>
            <a:r>
              <a:rPr lang="fa-IR" sz="3600" b="1" dirty="0" smtClean="0">
                <a:solidFill>
                  <a:srgbClr val="002060"/>
                </a:solidFill>
              </a:rPr>
              <a:t>پرهیز از تحمیل و تطویل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تشنه محبت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Autofit/>
          </a:bodyPr>
          <a:lstStyle/>
          <a:p>
            <a:r>
              <a:rPr lang="fa-IR" sz="6000" b="1" dirty="0" smtClean="0">
                <a:solidFill>
                  <a:srgbClr val="002060"/>
                </a:solidFill>
              </a:rPr>
              <a:t>غرور مانع ابراز</a:t>
            </a:r>
          </a:p>
          <a:p>
            <a:r>
              <a:rPr lang="fa-IR" sz="6000" b="1" dirty="0" smtClean="0">
                <a:solidFill>
                  <a:srgbClr val="002060"/>
                </a:solidFill>
              </a:rPr>
              <a:t>تظاهر به بی‌نیازی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>
                <a:cs typeface="B Titr" pitchFamily="2" charset="-78"/>
              </a:rPr>
              <a:t>نقش همراهان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1"/>
            <a:r>
              <a:rPr lang="fa-IR" sz="4000" b="1" dirty="0" smtClean="0">
                <a:solidFill>
                  <a:srgbClr val="002060"/>
                </a:solidFill>
              </a:rPr>
              <a:t>تفاوت روش‌های محبت به نوجوان</a:t>
            </a:r>
          </a:p>
          <a:p>
            <a:pPr lvl="2"/>
            <a:r>
              <a:rPr lang="fa-IR" sz="4000" b="1" dirty="0" smtClean="0">
                <a:solidFill>
                  <a:srgbClr val="002060"/>
                </a:solidFill>
              </a:rPr>
              <a:t>تحویل گرفتن</a:t>
            </a:r>
          </a:p>
          <a:p>
            <a:pPr lvl="2"/>
            <a:r>
              <a:rPr lang="fa-IR" sz="4000" b="1" dirty="0" smtClean="0">
                <a:solidFill>
                  <a:srgbClr val="002060"/>
                </a:solidFill>
              </a:rPr>
              <a:t>احترام</a:t>
            </a:r>
          </a:p>
          <a:p>
            <a:pPr lvl="2"/>
            <a:r>
              <a:rPr lang="fa-IR" sz="4000" b="1" dirty="0" smtClean="0">
                <a:solidFill>
                  <a:srgbClr val="002060"/>
                </a:solidFill>
              </a:rPr>
              <a:t>اجرایی شدن برخی از ایده‌ها</a:t>
            </a:r>
          </a:p>
          <a:p>
            <a:pPr lvl="2"/>
            <a:r>
              <a:rPr lang="fa-IR" sz="4000" b="1" dirty="0" smtClean="0">
                <a:solidFill>
                  <a:srgbClr val="002060"/>
                </a:solidFill>
              </a:rPr>
              <a:t>بی‌تفاوت نبودن به حالات عاطفی او</a:t>
            </a:r>
          </a:p>
          <a:p>
            <a:pPr lvl="2"/>
            <a:r>
              <a:rPr lang="fa-IR" sz="4000" b="1" dirty="0" smtClean="0">
                <a:solidFill>
                  <a:srgbClr val="002060"/>
                </a:solidFill>
              </a:rPr>
              <a:t>تامین حس مقبولیت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3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6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9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2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5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خودنمایی و جلوه‌گری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fa-IR" sz="5400" b="1" dirty="0" smtClean="0">
                <a:solidFill>
                  <a:srgbClr val="002060"/>
                </a:solidFill>
              </a:rPr>
              <a:t>در پوشش</a:t>
            </a:r>
          </a:p>
          <a:p>
            <a:r>
              <a:rPr lang="fa-IR" sz="5400" b="1" dirty="0" smtClean="0">
                <a:solidFill>
                  <a:srgbClr val="002060"/>
                </a:solidFill>
              </a:rPr>
              <a:t>در اظهار نظرها</a:t>
            </a:r>
          </a:p>
          <a:p>
            <a:r>
              <a:rPr lang="fa-IR" sz="5400" b="1" dirty="0" smtClean="0">
                <a:solidFill>
                  <a:srgbClr val="002060"/>
                </a:solidFill>
              </a:rPr>
              <a:t>مبالغه گویی </a:t>
            </a:r>
          </a:p>
          <a:p>
            <a:r>
              <a:rPr lang="fa-IR" sz="5400" b="1" dirty="0" smtClean="0">
                <a:solidFill>
                  <a:srgbClr val="002060"/>
                </a:solidFill>
              </a:rPr>
              <a:t>متفاوت بودن</a:t>
            </a:r>
            <a:endParaRPr lang="fa-IR" sz="4800" b="1" dirty="0" smtClean="0">
              <a:solidFill>
                <a:srgbClr val="002060"/>
              </a:solidFill>
            </a:endParaRPr>
          </a:p>
          <a:p>
            <a:endParaRPr lang="fa-IR" sz="54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>
                <a:cs typeface="B Titr" pitchFamily="2" charset="-78"/>
              </a:rPr>
              <a:t>نقش همراهان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1" algn="just"/>
            <a:r>
              <a:rPr lang="fa-IR" sz="3600" b="1" dirty="0" smtClean="0">
                <a:solidFill>
                  <a:srgbClr val="002060"/>
                </a:solidFill>
              </a:rPr>
              <a:t>ترجمه تازه‌ای از </a:t>
            </a:r>
            <a:r>
              <a:rPr lang="fa-IR" sz="3600" b="1" u="sng" dirty="0" smtClean="0">
                <a:solidFill>
                  <a:srgbClr val="002060"/>
                </a:solidFill>
              </a:rPr>
              <a:t>متفاوت بودن</a:t>
            </a:r>
          </a:p>
          <a:p>
            <a:pPr lvl="1" algn="just"/>
            <a:r>
              <a:rPr lang="fa-IR" sz="3600" b="1" dirty="0" smtClean="0">
                <a:solidFill>
                  <a:srgbClr val="002060"/>
                </a:solidFill>
              </a:rPr>
              <a:t>شناخت تمایلات و توانایی و به کارگیری آن (صدای خوب)</a:t>
            </a:r>
          </a:p>
          <a:p>
            <a:pPr lvl="1" algn="just"/>
            <a:r>
              <a:rPr lang="fa-IR" sz="3600" b="1" dirty="0" smtClean="0">
                <a:solidFill>
                  <a:srgbClr val="002060"/>
                </a:solidFill>
              </a:rPr>
              <a:t>هدایت استعدادها به سمت تعالی و بهره‌وری</a:t>
            </a:r>
          </a:p>
          <a:p>
            <a:pPr lvl="1" algn="just"/>
            <a:r>
              <a:rPr lang="fa-IR" sz="3600" b="1" dirty="0" smtClean="0">
                <a:solidFill>
                  <a:srgbClr val="002060"/>
                </a:solidFill>
              </a:rPr>
              <a:t>دادن فرصت برای تغییر</a:t>
            </a:r>
          </a:p>
          <a:p>
            <a:pPr algn="just">
              <a:buNone/>
            </a:pPr>
            <a:endParaRPr lang="fa-IR" sz="36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نمونه اول </a:t>
            </a:r>
            <a:endParaRPr lang="fa-IR" dirty="0"/>
          </a:p>
        </p:txBody>
      </p:sp>
      <p:pic>
        <p:nvPicPr>
          <p:cNvPr id="4" name="نگهدارنده مکان محتوا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750" y="2103437"/>
            <a:ext cx="5524500" cy="3867150"/>
          </a:xfrm>
        </p:spPr>
      </p:pic>
    </p:spTree>
    <p:extLst>
      <p:ext uri="{BB962C8B-B14F-4D97-AF65-F5344CB8AC3E}">
        <p14:creationId xmlns:p14="http://schemas.microsoft.com/office/powerpoint/2010/main" val="1895744444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شهید سعید گلاب</a:t>
            </a:r>
            <a:endParaRPr lang="fa-IR" dirty="0"/>
          </a:p>
        </p:txBody>
      </p:sp>
      <p:pic>
        <p:nvPicPr>
          <p:cNvPr id="4" name="نگهدارنده مکان محتوا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5231" y="1600200"/>
            <a:ext cx="3411537" cy="4873625"/>
          </a:xfrm>
        </p:spPr>
      </p:pic>
    </p:spTree>
    <p:extLst>
      <p:ext uri="{BB962C8B-B14F-4D97-AF65-F5344CB8AC3E}">
        <p14:creationId xmlns:p14="http://schemas.microsoft.com/office/powerpoint/2010/main" val="1558849238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نمونه دوم شهید ناصر شیری</a:t>
            </a:r>
            <a:endParaRPr lang="fa-IR" dirty="0"/>
          </a:p>
        </p:txBody>
      </p:sp>
      <p:pic>
        <p:nvPicPr>
          <p:cNvPr id="4" name="نگهدارنده مکان محتوا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8422" y="1600200"/>
            <a:ext cx="3665156" cy="4873625"/>
          </a:xfrm>
        </p:spPr>
      </p:pic>
    </p:spTree>
    <p:extLst>
      <p:ext uri="{BB962C8B-B14F-4D97-AF65-F5344CB8AC3E}">
        <p14:creationId xmlns:p14="http://schemas.microsoft.com/office/powerpoint/2010/main" val="867463533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نمونه سوم</a:t>
            </a:r>
            <a:endParaRPr lang="fa-IR" dirty="0"/>
          </a:p>
        </p:txBody>
      </p:sp>
      <p:pic>
        <p:nvPicPr>
          <p:cNvPr id="4" name="نگهدارنده مکان محتوا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5400" y="1855787"/>
            <a:ext cx="5791200" cy="4362450"/>
          </a:xfrm>
        </p:spPr>
      </p:pic>
    </p:spTree>
    <p:extLst>
      <p:ext uri="{BB962C8B-B14F-4D97-AF65-F5344CB8AC3E}">
        <p14:creationId xmlns:p14="http://schemas.microsoft.com/office/powerpoint/2010/main" val="2756798934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شهید همت</a:t>
            </a:r>
            <a:endParaRPr lang="fa-IR" dirty="0"/>
          </a:p>
        </p:txBody>
      </p:sp>
      <p:pic>
        <p:nvPicPr>
          <p:cNvPr id="6" name="نگهدارنده مکان محتوا 5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0500" y="2449512"/>
            <a:ext cx="5461000" cy="3175000"/>
          </a:xfrm>
        </p:spPr>
      </p:pic>
    </p:spTree>
    <p:extLst>
      <p:ext uri="{BB962C8B-B14F-4D97-AF65-F5344CB8AC3E}">
        <p14:creationId xmlns:p14="http://schemas.microsoft.com/office/powerpoint/2010/main" val="501048467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>
                <a:cs typeface="B Titr" pitchFamily="2" charset="-78"/>
              </a:rPr>
              <a:t>بهداشت روانی و جسمی</a:t>
            </a:r>
            <a:endParaRPr lang="fa-IR" dirty="0"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r>
              <a:rPr lang="fa-IR" sz="3200" b="1" dirty="0" smtClean="0">
                <a:solidFill>
                  <a:srgbClr val="002060"/>
                </a:solidFill>
              </a:rPr>
              <a:t>ارائه اطلاعات مورد نیاز نوجوان، عامل جذب و همراهی</a:t>
            </a:r>
          </a:p>
          <a:p>
            <a:pPr algn="just"/>
            <a:r>
              <a:rPr lang="fa-IR" sz="3200" b="1" dirty="0" smtClean="0">
                <a:solidFill>
                  <a:srgbClr val="002060"/>
                </a:solidFill>
              </a:rPr>
              <a:t>احسان علمی، یادگاری برای همه ایام</a:t>
            </a:r>
          </a:p>
          <a:p>
            <a:pPr algn="just"/>
            <a:r>
              <a:rPr lang="fa-IR" sz="3200" b="1" dirty="0" smtClean="0">
                <a:solidFill>
                  <a:srgbClr val="002060"/>
                </a:solidFill>
              </a:rPr>
              <a:t>تشویق نوجوان به </a:t>
            </a:r>
            <a:r>
              <a:rPr lang="fa-IR" sz="3200" b="1" u="sng" dirty="0" smtClean="0">
                <a:solidFill>
                  <a:srgbClr val="002060"/>
                </a:solidFill>
              </a:rPr>
              <a:t>مدیریت خود</a:t>
            </a:r>
            <a:r>
              <a:rPr lang="fa-IR" sz="3200" b="1" dirty="0" smtClean="0">
                <a:solidFill>
                  <a:srgbClr val="002060"/>
                </a:solidFill>
              </a:rPr>
              <a:t> در ابعاد گوناگون</a:t>
            </a:r>
          </a:p>
          <a:p>
            <a:pPr algn="just"/>
            <a:r>
              <a:rPr lang="fa-IR" sz="3200" b="1" dirty="0" smtClean="0">
                <a:solidFill>
                  <a:srgbClr val="002060"/>
                </a:solidFill>
              </a:rPr>
              <a:t>ترغیب به شکوفایی</a:t>
            </a:r>
          </a:p>
          <a:p>
            <a:pPr algn="just"/>
            <a:r>
              <a:rPr lang="fa-IR" sz="3200" b="1" dirty="0" smtClean="0">
                <a:solidFill>
                  <a:srgbClr val="002060"/>
                </a:solidFill>
              </a:rPr>
              <a:t>ارتباط با خانواده برای ایجاد شرایط مناسب‌تر برای نوجوان</a:t>
            </a:r>
          </a:p>
          <a:p>
            <a:pPr algn="just"/>
            <a:r>
              <a:rPr lang="fa-IR" sz="3200" b="1" dirty="0" smtClean="0">
                <a:solidFill>
                  <a:srgbClr val="002060"/>
                </a:solidFill>
              </a:rPr>
              <a:t>ترغیب به مشارکت‌های گروهی در زمینه‌های ورزشی، هنری، مذهبی و ...</a:t>
            </a:r>
            <a:endParaRPr lang="fa-IR" sz="32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sz="4000" dirty="0" smtClean="0">
                <a:cs typeface="B Titr" pitchFamily="2" charset="-78"/>
              </a:rPr>
              <a:t>الگوی مناسب</a:t>
            </a:r>
            <a:endParaRPr lang="fa-IR" sz="4000" dirty="0"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fa-IR" sz="3200" b="1" dirty="0" smtClean="0">
                <a:solidFill>
                  <a:srgbClr val="002060"/>
                </a:solidFill>
              </a:rPr>
              <a:t>آگاهی از الگوهای فعلی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fa-IR" sz="3200" b="1" dirty="0" smtClean="0">
                <a:solidFill>
                  <a:srgbClr val="002060"/>
                </a:solidFill>
              </a:rPr>
              <a:t>ایجاد زمینه انس، مقدمه‌ای برای الگوگیری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fa-IR" sz="3200" b="1" dirty="0" smtClean="0">
                <a:solidFill>
                  <a:srgbClr val="002060"/>
                </a:solidFill>
              </a:rPr>
              <a:t>الگوهای قابل پیروی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fa-IR" sz="3200" b="1" dirty="0" smtClean="0">
                <a:solidFill>
                  <a:srgbClr val="002060"/>
                </a:solidFill>
              </a:rPr>
              <a:t>معرفی الگوهای والا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fa-IR" sz="3200" b="1" dirty="0" smtClean="0">
                <a:solidFill>
                  <a:srgbClr val="002060"/>
                </a:solidFill>
              </a:rPr>
              <a:t>تشویق به مطالعه </a:t>
            </a:r>
            <a:r>
              <a:rPr lang="fa-IR" sz="3200" b="1" dirty="0" err="1" smtClean="0">
                <a:solidFill>
                  <a:srgbClr val="002060"/>
                </a:solidFill>
              </a:rPr>
              <a:t>شخصیت‌های</a:t>
            </a:r>
            <a:r>
              <a:rPr lang="fa-IR" sz="3200" b="1" dirty="0" smtClean="0">
                <a:solidFill>
                  <a:srgbClr val="002060"/>
                </a:solidFill>
              </a:rPr>
              <a:t> موفق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fa-IR" sz="3200" b="1" dirty="0" smtClean="0">
                <a:solidFill>
                  <a:srgbClr val="002060"/>
                </a:solidFill>
              </a:rPr>
              <a:t>معرفی مناسب و جذاب الگو</a:t>
            </a:r>
            <a:endParaRPr lang="fa-IR" sz="32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b="1" dirty="0" smtClean="0">
                <a:solidFill>
                  <a:srgbClr val="0070C0"/>
                </a:solidFill>
                <a:cs typeface="B Titr" pitchFamily="2" charset="-78"/>
              </a:rPr>
              <a:t>نیاز به اعتماد به نفس</a:t>
            </a:r>
            <a:endParaRPr lang="fa-IR" b="1" dirty="0">
              <a:solidFill>
                <a:srgbClr val="0070C0"/>
              </a:solidFill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Autofit/>
          </a:bodyPr>
          <a:lstStyle/>
          <a:p>
            <a:pPr lvl="1" algn="just"/>
            <a:r>
              <a:rPr lang="fa-IR" sz="3600" b="1" dirty="0" smtClean="0">
                <a:solidFill>
                  <a:srgbClr val="00B050"/>
                </a:solidFill>
                <a:cs typeface="B Mitra" pitchFamily="2" charset="-78"/>
              </a:rPr>
              <a:t>معنای اعتماد به نفس</a:t>
            </a:r>
          </a:p>
          <a:p>
            <a:pPr lvl="1" algn="just"/>
            <a:r>
              <a:rPr lang="fa-IR" sz="3600" b="1" dirty="0" smtClean="0">
                <a:solidFill>
                  <a:srgbClr val="00B050"/>
                </a:solidFill>
                <a:cs typeface="B Mitra" pitchFamily="2" charset="-78"/>
              </a:rPr>
              <a:t>نگاه توحیدی به آن</a:t>
            </a:r>
          </a:p>
          <a:p>
            <a:pPr lvl="1" algn="just"/>
            <a:r>
              <a:rPr lang="fa-IR" sz="3600" b="1" dirty="0" smtClean="0">
                <a:solidFill>
                  <a:srgbClr val="00B050"/>
                </a:solidFill>
                <a:cs typeface="B Mitra" pitchFamily="2" charset="-78"/>
              </a:rPr>
              <a:t>طولانی بودن شکل‌گیری</a:t>
            </a:r>
          </a:p>
          <a:p>
            <a:pPr lvl="1" algn="just"/>
            <a:r>
              <a:rPr lang="fa-IR" sz="3600" b="1" dirty="0" smtClean="0">
                <a:solidFill>
                  <a:srgbClr val="00B050"/>
                </a:solidFill>
                <a:cs typeface="B Mitra" pitchFamily="2" charset="-78"/>
              </a:rPr>
              <a:t>اکتسابی بودن نه ارثی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fa-IR" sz="4000" b="1" dirty="0" smtClean="0">
                <a:solidFill>
                  <a:srgbClr val="0070C0"/>
                </a:solidFill>
                <a:cs typeface="B Mitra" pitchFamily="2" charset="-78"/>
              </a:rPr>
              <a:t>دلایل کاهش خودباوری</a:t>
            </a:r>
            <a:endParaRPr lang="fa-IR" sz="3600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1" algn="just"/>
            <a:r>
              <a:rPr lang="fa-IR" sz="3600" b="1" dirty="0" smtClean="0">
                <a:solidFill>
                  <a:srgbClr val="00B050"/>
                </a:solidFill>
                <a:cs typeface="B Mitra" pitchFamily="2" charset="-78"/>
              </a:rPr>
              <a:t>محروميت و ناكامي‌ها و بیماری های مداوم</a:t>
            </a:r>
          </a:p>
          <a:p>
            <a:pPr lvl="1" algn="just"/>
            <a:r>
              <a:rPr lang="fa-IR" sz="3600" b="1" dirty="0" smtClean="0">
                <a:solidFill>
                  <a:srgbClr val="00B050"/>
                </a:solidFill>
                <a:cs typeface="B Mitra" pitchFamily="2" charset="-78"/>
              </a:rPr>
              <a:t>بدبيني راجع به زندگي</a:t>
            </a:r>
          </a:p>
          <a:p>
            <a:pPr lvl="1" algn="just"/>
            <a:r>
              <a:rPr lang="fa-IR" sz="3600" b="1" dirty="0" smtClean="0">
                <a:solidFill>
                  <a:srgbClr val="00B050"/>
                </a:solidFill>
                <a:cs typeface="B Mitra" pitchFamily="2" charset="-78"/>
              </a:rPr>
              <a:t>سردرگمي به خاطر تعدد مشكلات</a:t>
            </a:r>
          </a:p>
          <a:p>
            <a:pPr lvl="1" algn="just"/>
            <a:r>
              <a:rPr lang="fa-IR" sz="3600" b="1" dirty="0" smtClean="0">
                <a:solidFill>
                  <a:srgbClr val="00B050"/>
                </a:solidFill>
                <a:cs typeface="B Mitra" pitchFamily="2" charset="-78"/>
              </a:rPr>
              <a:t>وجود تبعيض‌ها</a:t>
            </a:r>
          </a:p>
          <a:p>
            <a:pPr lvl="1" algn="just"/>
            <a:r>
              <a:rPr lang="fa-IR" sz="3600" b="1" dirty="0" smtClean="0">
                <a:solidFill>
                  <a:srgbClr val="00B050"/>
                </a:solidFill>
                <a:cs typeface="B Mitra" pitchFamily="2" charset="-78"/>
              </a:rPr>
              <a:t>به رخ كشيدن عيب‌ها و ضعف‌ها</a:t>
            </a:r>
          </a:p>
          <a:p>
            <a:pPr lvl="1" algn="just"/>
            <a:r>
              <a:rPr lang="fa-IR" sz="3600" b="1" dirty="0" smtClean="0">
                <a:solidFill>
                  <a:srgbClr val="00B050"/>
                </a:solidFill>
                <a:cs typeface="B Mitra" pitchFamily="2" charset="-78"/>
              </a:rPr>
              <a:t>زورگویی، سخت‌گیری و مراقبت شديد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sz="4000" b="1" dirty="0">
                <a:solidFill>
                  <a:srgbClr val="0070C0"/>
                </a:solidFill>
                <a:cs typeface="B Mitra" pitchFamily="2" charset="-78"/>
              </a:rPr>
              <a:t>دلایل کاهش خودباوری</a:t>
            </a:r>
            <a:endParaRPr lang="fa-IR" sz="2800" b="1" dirty="0">
              <a:solidFill>
                <a:srgbClr val="FF0000"/>
              </a:solidFill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1" algn="just"/>
            <a:r>
              <a:rPr lang="fa-IR" sz="3600" b="1" dirty="0" smtClean="0">
                <a:solidFill>
                  <a:srgbClr val="00B050"/>
                </a:solidFill>
                <a:cs typeface="B Mitra" pitchFamily="2" charset="-78"/>
              </a:rPr>
              <a:t>مقايسه</a:t>
            </a:r>
          </a:p>
          <a:p>
            <a:pPr lvl="1" algn="just"/>
            <a:r>
              <a:rPr lang="fa-IR" sz="3600" b="1" dirty="0" smtClean="0">
                <a:solidFill>
                  <a:srgbClr val="00B050"/>
                </a:solidFill>
                <a:cs typeface="B Mitra" pitchFamily="2" charset="-78"/>
              </a:rPr>
              <a:t> سرزنش‌</a:t>
            </a:r>
          </a:p>
          <a:p>
            <a:pPr lvl="1" algn="just"/>
            <a:r>
              <a:rPr lang="fa-IR" sz="3600" b="1" dirty="0" smtClean="0">
                <a:solidFill>
                  <a:srgbClr val="00B050"/>
                </a:solidFill>
                <a:cs typeface="B Mitra" pitchFamily="2" charset="-78"/>
              </a:rPr>
              <a:t>حمایت‌های نابجا</a:t>
            </a:r>
          </a:p>
          <a:p>
            <a:pPr lvl="1" algn="just"/>
            <a:r>
              <a:rPr lang="fa-IR" sz="3600" b="1" dirty="0" smtClean="0">
                <a:solidFill>
                  <a:srgbClr val="00B050"/>
                </a:solidFill>
                <a:cs typeface="B Mitra" pitchFamily="2" charset="-78"/>
              </a:rPr>
              <a:t>تصور غلط از خود</a:t>
            </a:r>
          </a:p>
          <a:p>
            <a:pPr lvl="1" algn="just"/>
            <a:r>
              <a:rPr lang="fa-IR" sz="3600" b="1" dirty="0" smtClean="0">
                <a:solidFill>
                  <a:srgbClr val="00B050"/>
                </a:solidFill>
                <a:cs typeface="B Mitra" pitchFamily="2" charset="-78"/>
              </a:rPr>
              <a:t>برترانگاشتن افراطی ديگران</a:t>
            </a:r>
          </a:p>
          <a:p>
            <a:pPr lvl="1" algn="just"/>
            <a:r>
              <a:rPr lang="fa-IR" sz="3600" b="1" dirty="0" smtClean="0">
                <a:solidFill>
                  <a:srgbClr val="00B050"/>
                </a:solidFill>
                <a:cs typeface="B Mitra" pitchFamily="2" charset="-78"/>
              </a:rPr>
              <a:t> عدم آموزش استقلال و اتكاي به نفس از سوي خانواده</a:t>
            </a:r>
          </a:p>
          <a:p>
            <a:endParaRPr lang="fa-IR" sz="4000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sz="3200" dirty="0" smtClean="0">
                <a:solidFill>
                  <a:srgbClr val="0070C0"/>
                </a:solidFill>
                <a:cs typeface="B Titr" pitchFamily="2" charset="-78"/>
              </a:rPr>
              <a:t>راهکارهای ارتقای خودباوری</a:t>
            </a:r>
            <a:endParaRPr lang="fa-IR" sz="3200" dirty="0">
              <a:solidFill>
                <a:srgbClr val="0070C0"/>
              </a:solidFill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fa-IR" sz="3600" b="1" dirty="0" err="1" smtClean="0">
                <a:solidFill>
                  <a:srgbClr val="7030A0"/>
                </a:solidFill>
                <a:cs typeface="B Mitra" pitchFamily="2" charset="-78"/>
              </a:rPr>
              <a:t>خودپنداشت</a:t>
            </a:r>
            <a:r>
              <a:rPr lang="fa-IR" sz="3600" b="1" smtClean="0">
                <a:solidFill>
                  <a:srgbClr val="7030A0"/>
                </a:solidFill>
                <a:cs typeface="B Mitra" pitchFamily="2" charset="-78"/>
              </a:rPr>
              <a:t> جدید</a:t>
            </a:r>
            <a:endParaRPr lang="fa-IR" sz="3600" b="1" dirty="0" smtClean="0">
              <a:solidFill>
                <a:srgbClr val="7030A0"/>
              </a:solidFill>
              <a:cs typeface="B Mitra" pitchFamily="2" charset="-78"/>
            </a:endParaRPr>
          </a:p>
          <a:p>
            <a:r>
              <a:rPr lang="fa-IR" sz="3600" b="1" dirty="0" smtClean="0">
                <a:solidFill>
                  <a:srgbClr val="7030A0"/>
                </a:solidFill>
                <a:cs typeface="B Mitra" pitchFamily="2" charset="-78"/>
              </a:rPr>
              <a:t>ایجاد زمینه برای موفقیت‌های کوچک</a:t>
            </a:r>
          </a:p>
          <a:p>
            <a:r>
              <a:rPr lang="fa-IR" sz="3600" b="1" dirty="0" smtClean="0">
                <a:solidFill>
                  <a:srgbClr val="7030A0"/>
                </a:solidFill>
                <a:cs typeface="B Mitra" pitchFamily="2" charset="-78"/>
              </a:rPr>
              <a:t>جدا کردن برچسب‌های منفی گذشته</a:t>
            </a:r>
          </a:p>
          <a:p>
            <a:r>
              <a:rPr lang="fa-IR" sz="3600" b="1" dirty="0" smtClean="0">
                <a:solidFill>
                  <a:srgbClr val="7030A0"/>
                </a:solidFill>
                <a:cs typeface="B Mitra" pitchFamily="2" charset="-78"/>
              </a:rPr>
              <a:t>دادن حس تازه به نوجوان</a:t>
            </a:r>
          </a:p>
          <a:p>
            <a:r>
              <a:rPr lang="fa-IR" sz="3600" b="1" dirty="0" smtClean="0">
                <a:solidFill>
                  <a:srgbClr val="7030A0"/>
                </a:solidFill>
                <a:cs typeface="B Mitra" pitchFamily="2" charset="-78"/>
              </a:rPr>
              <a:t>روکش شخصیتی جدید</a:t>
            </a:r>
          </a:p>
          <a:p>
            <a:r>
              <a:rPr lang="fa-IR" sz="3600" b="1" dirty="0" smtClean="0">
                <a:solidFill>
                  <a:srgbClr val="7030A0"/>
                </a:solidFill>
                <a:cs typeface="B Mitra" pitchFamily="2" charset="-78"/>
              </a:rPr>
              <a:t>مثبت نگری</a:t>
            </a:r>
          </a:p>
          <a:p>
            <a:r>
              <a:rPr lang="fa-IR" sz="3600" b="1" dirty="0" smtClean="0">
                <a:solidFill>
                  <a:srgbClr val="7030A0"/>
                </a:solidFill>
                <a:cs typeface="B Mitra" pitchFamily="2" charset="-78"/>
              </a:rPr>
              <a:t>تحسین‌های متعادل</a:t>
            </a:r>
          </a:p>
          <a:p>
            <a:r>
              <a:rPr lang="fa-IR" sz="3600" b="1" dirty="0" smtClean="0">
                <a:solidFill>
                  <a:srgbClr val="7030A0"/>
                </a:solidFill>
                <a:cs typeface="B Mitra" pitchFamily="2" charset="-78"/>
              </a:rPr>
              <a:t>دادن حق اشتباه و فرصت جبران</a:t>
            </a:r>
            <a:endParaRPr lang="fa-IR" sz="3600" b="1" dirty="0">
              <a:solidFill>
                <a:srgbClr val="7030A0"/>
              </a:solidFill>
              <a:cs typeface="B Mitra" pitchFamily="2" charset="-78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sz="4400" dirty="0" smtClean="0">
                <a:cs typeface="B Titr" pitchFamily="2" charset="-78"/>
              </a:rPr>
              <a:t>مشکلات نوجوان</a:t>
            </a:r>
            <a:endParaRPr lang="fa-IR" dirty="0"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571500" indent="-571500">
              <a:buFont typeface="Wingdings" panose="05000000000000000000" pitchFamily="2" charset="2"/>
              <a:buChar char="§"/>
            </a:pPr>
            <a:r>
              <a:rPr lang="fa-IR" sz="4000" dirty="0" smtClean="0">
                <a:cs typeface="B Mitra" pitchFamily="2" charset="-78"/>
              </a:rPr>
              <a:t>ارتباط </a:t>
            </a:r>
            <a:r>
              <a:rPr lang="fa-IR" sz="4000" dirty="0">
                <a:cs typeface="B Mitra" pitchFamily="2" charset="-78"/>
              </a:rPr>
              <a:t>با جنس مخالف</a:t>
            </a:r>
          </a:p>
          <a:p>
            <a:pPr marL="571500" indent="-571500">
              <a:buFont typeface="Wingdings" panose="05000000000000000000" pitchFamily="2" charset="2"/>
              <a:buChar char="§"/>
            </a:pPr>
            <a:r>
              <a:rPr lang="fa-IR" sz="4000" b="1" dirty="0" err="1" smtClean="0">
                <a:cs typeface="B Mitra" pitchFamily="2" charset="-78"/>
              </a:rPr>
              <a:t>دوستی‌های</a:t>
            </a:r>
            <a:r>
              <a:rPr lang="fa-IR" sz="4000" b="1" dirty="0" smtClean="0">
                <a:cs typeface="B Mitra" pitchFamily="2" charset="-78"/>
              </a:rPr>
              <a:t> افراطی</a:t>
            </a:r>
          </a:p>
          <a:p>
            <a:pPr marL="571500" indent="-571500">
              <a:buFont typeface="Wingdings" panose="05000000000000000000" pitchFamily="2" charset="2"/>
              <a:buChar char="§"/>
            </a:pPr>
            <a:r>
              <a:rPr lang="fa-IR" sz="4000" b="1" dirty="0" smtClean="0">
                <a:cs typeface="B Mitra" pitchFamily="2" charset="-78"/>
              </a:rPr>
              <a:t>سرپیچی و نافرمانی</a:t>
            </a:r>
          </a:p>
          <a:p>
            <a:pPr marL="571500" indent="-571500">
              <a:buFont typeface="Wingdings" panose="05000000000000000000" pitchFamily="2" charset="2"/>
              <a:buChar char="§"/>
            </a:pPr>
            <a:r>
              <a:rPr lang="fa-IR" sz="4000" b="1" dirty="0" smtClean="0">
                <a:cs typeface="B Mitra" pitchFamily="2" charset="-78"/>
              </a:rPr>
              <a:t>پرخاشگری</a:t>
            </a:r>
          </a:p>
          <a:p>
            <a:pPr marL="571500" indent="-571500">
              <a:buFont typeface="Wingdings" panose="05000000000000000000" pitchFamily="2" charset="2"/>
              <a:buChar char="§"/>
            </a:pPr>
            <a:r>
              <a:rPr lang="fa-IR" sz="4000" b="1" dirty="0" smtClean="0">
                <a:cs typeface="B Mitra" pitchFamily="2" charset="-78"/>
              </a:rPr>
              <a:t>افت تحصیلی</a:t>
            </a:r>
          </a:p>
          <a:p>
            <a:pPr marL="571500" indent="-571500">
              <a:buFont typeface="Wingdings" panose="05000000000000000000" pitchFamily="2" charset="2"/>
              <a:buChar char="§"/>
            </a:pPr>
            <a:r>
              <a:rPr lang="fa-IR" sz="4000" b="1" dirty="0" smtClean="0">
                <a:cs typeface="B Mitra" pitchFamily="2" charset="-78"/>
              </a:rPr>
              <a:t>وابستگی به تلفن همراه</a:t>
            </a:r>
            <a:endParaRPr lang="en-US" sz="4000" b="1" dirty="0" smtClean="0">
              <a:cs typeface="B Mitra" pitchFamily="2" charset="-78"/>
            </a:endParaRPr>
          </a:p>
          <a:p>
            <a:pPr marL="571500" indent="-571500">
              <a:buFont typeface="Wingdings" panose="05000000000000000000" pitchFamily="2" charset="2"/>
              <a:buChar char="§"/>
            </a:pPr>
            <a:r>
              <a:rPr lang="fa-IR" sz="4000" b="1" dirty="0" smtClean="0">
                <a:cs typeface="B Mitra" pitchFamily="2" charset="-78"/>
              </a:rPr>
              <a:t>مشکلات جنسی</a:t>
            </a:r>
            <a:endParaRPr lang="en-US" sz="4000" b="1" dirty="0" smtClean="0">
              <a:cs typeface="B Mitra" pitchFamily="2" charset="-78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sz="4400" noProof="1" smtClean="0"/>
              <a:t>دوستی پسر و دختر</a:t>
            </a:r>
            <a:endParaRPr lang="fa-IR" sz="4400" noProof="1">
              <a:cs typeface="+mn-cs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7500" lnSpcReduction="20000"/>
          </a:bodyPr>
          <a:lstStyle/>
          <a:p>
            <a:pPr algn="ctr">
              <a:buNone/>
            </a:pPr>
            <a:r>
              <a:rPr lang="fa-IR" sz="16600" dirty="0" smtClean="0">
                <a:solidFill>
                  <a:srgbClr val="0070C0"/>
                </a:solidFill>
                <a:cs typeface="+mj-cs"/>
              </a:rPr>
              <a:t>چرا</a:t>
            </a:r>
            <a:r>
              <a:rPr lang="fa-IR" sz="49500" dirty="0" smtClean="0">
                <a:solidFill>
                  <a:srgbClr val="FF0000"/>
                </a:solidFill>
              </a:rPr>
              <a:t>؟</a:t>
            </a:r>
            <a:endParaRPr lang="fa-IR" dirty="0" smtClean="0">
              <a:solidFill>
                <a:srgbClr val="FF0000"/>
              </a:solidFill>
            </a:endParaRPr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4070675691"/>
      </p:ext>
    </p:extLst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sz="4400" dirty="0" smtClean="0"/>
              <a:t>1. انگیزه‌های فردی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Autofit/>
          </a:bodyPr>
          <a:lstStyle/>
          <a:p>
            <a:pPr lvl="1">
              <a:buNone/>
            </a:pPr>
            <a:r>
              <a:rPr lang="fa-IR" sz="4000" b="1" dirty="0" smtClean="0">
                <a:solidFill>
                  <a:schemeClr val="accent3">
                    <a:lumMod val="50000"/>
                  </a:schemeClr>
                </a:solidFill>
              </a:rPr>
              <a:t>آرامش جویی</a:t>
            </a:r>
          </a:p>
          <a:p>
            <a:pPr lvl="1">
              <a:buNone/>
            </a:pPr>
            <a:r>
              <a:rPr lang="fa-IR" sz="4000" b="1" dirty="0" smtClean="0">
                <a:solidFill>
                  <a:schemeClr val="accent3">
                    <a:lumMod val="50000"/>
                  </a:schemeClr>
                </a:solidFill>
              </a:rPr>
              <a:t>محبت خواهی</a:t>
            </a:r>
          </a:p>
          <a:p>
            <a:pPr lvl="1">
              <a:buNone/>
            </a:pPr>
            <a:r>
              <a:rPr lang="fa-IR" sz="4000" b="1" dirty="0" smtClean="0">
                <a:solidFill>
                  <a:schemeClr val="accent3">
                    <a:lumMod val="50000"/>
                  </a:schemeClr>
                </a:solidFill>
              </a:rPr>
              <a:t>ازدواج خیالی</a:t>
            </a:r>
          </a:p>
          <a:p>
            <a:pPr lvl="1">
              <a:buNone/>
            </a:pPr>
            <a:r>
              <a:rPr lang="fa-IR" sz="4000" b="1" dirty="0" smtClean="0">
                <a:solidFill>
                  <a:schemeClr val="accent3">
                    <a:lumMod val="50000"/>
                  </a:schemeClr>
                </a:solidFill>
              </a:rPr>
              <a:t>ابراز شخصیت</a:t>
            </a:r>
          </a:p>
          <a:p>
            <a:pPr lvl="1">
              <a:buNone/>
            </a:pPr>
            <a:r>
              <a:rPr lang="fa-IR" sz="4000" b="1" dirty="0" smtClean="0">
                <a:solidFill>
                  <a:schemeClr val="accent3">
                    <a:lumMod val="50000"/>
                  </a:schemeClr>
                </a:solidFill>
              </a:rPr>
              <a:t>ناآگاهی از جنس مخالف</a:t>
            </a:r>
          </a:p>
          <a:p>
            <a:pPr lvl="1">
              <a:buNone/>
            </a:pPr>
            <a:r>
              <a:rPr lang="fa-IR" sz="4000" b="1" dirty="0" smtClean="0">
                <a:solidFill>
                  <a:schemeClr val="accent3">
                    <a:lumMod val="50000"/>
                  </a:schemeClr>
                </a:solidFill>
              </a:rPr>
              <a:t>تأمین نیازهای جنسی</a:t>
            </a:r>
          </a:p>
          <a:p>
            <a:pPr lvl="1">
              <a:buNone/>
            </a:pPr>
            <a:r>
              <a:rPr lang="fa-IR" sz="4000" b="1" dirty="0" smtClean="0">
                <a:solidFill>
                  <a:schemeClr val="accent3">
                    <a:lumMod val="50000"/>
                  </a:schemeClr>
                </a:solidFill>
              </a:rPr>
              <a:t>سرگرمی</a:t>
            </a:r>
            <a:endParaRPr lang="fa-IR" sz="4000" b="1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2629600"/>
      </p:ext>
    </p:extLst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3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6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9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2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5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sz="3600" dirty="0" smtClean="0"/>
              <a:t>2. زمینه‌های خانوادگی</a:t>
            </a:r>
            <a:endParaRPr lang="fa-IR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fa-IR" sz="3200" b="1" dirty="0" smtClean="0">
                <a:solidFill>
                  <a:schemeClr val="accent3">
                    <a:lumMod val="50000"/>
                  </a:schemeClr>
                </a:solidFill>
              </a:rPr>
              <a:t>ضعف‌های اخلاقی و معنوی</a:t>
            </a:r>
          </a:p>
          <a:p>
            <a:r>
              <a:rPr lang="fa-IR" sz="3200" b="1" dirty="0" smtClean="0">
                <a:solidFill>
                  <a:schemeClr val="accent3">
                    <a:lumMod val="50000"/>
                  </a:schemeClr>
                </a:solidFill>
              </a:rPr>
              <a:t>از بین رفتن حریم‌های ارتباطی</a:t>
            </a:r>
          </a:p>
          <a:p>
            <a:r>
              <a:rPr lang="fa-IR" sz="3200" b="1" dirty="0" smtClean="0">
                <a:solidFill>
                  <a:schemeClr val="accent3">
                    <a:lumMod val="50000"/>
                  </a:schemeClr>
                </a:solidFill>
              </a:rPr>
              <a:t>کمبود فضای گفتگو و تفاهم</a:t>
            </a:r>
          </a:p>
          <a:p>
            <a:r>
              <a:rPr lang="fa-IR" sz="3200" b="1" dirty="0" smtClean="0">
                <a:solidFill>
                  <a:schemeClr val="accent3">
                    <a:lumMod val="50000"/>
                  </a:schemeClr>
                </a:solidFill>
              </a:rPr>
              <a:t>اشتغال والدین و کم‌توجهی به فرزندان</a:t>
            </a:r>
          </a:p>
          <a:p>
            <a:r>
              <a:rPr lang="fa-IR" sz="3200" b="1" dirty="0" smtClean="0">
                <a:solidFill>
                  <a:schemeClr val="accent3">
                    <a:lumMod val="50000"/>
                  </a:schemeClr>
                </a:solidFill>
              </a:rPr>
              <a:t>خانه‌های پرمشاجره</a:t>
            </a:r>
          </a:p>
          <a:p>
            <a:r>
              <a:rPr lang="fa-IR" sz="3200" b="1" dirty="0" smtClean="0">
                <a:solidFill>
                  <a:schemeClr val="accent3">
                    <a:lumMod val="50000"/>
                  </a:schemeClr>
                </a:solidFill>
              </a:rPr>
              <a:t>بلوغ زودرس، دشواری‌های ازدواج، دوره طولانی تجرد</a:t>
            </a:r>
          </a:p>
          <a:p>
            <a:r>
              <a:rPr lang="fa-IR" sz="3200" b="1" dirty="0" smtClean="0">
                <a:solidFill>
                  <a:schemeClr val="accent3">
                    <a:lumMod val="50000"/>
                  </a:schemeClr>
                </a:solidFill>
              </a:rPr>
              <a:t>وجود الگوی ارتباطی نامناسب در اعضای خانواده</a:t>
            </a:r>
            <a:endParaRPr lang="fa-IR" sz="3200" b="1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3370346"/>
      </p:ext>
    </p:extLst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sz="4400" dirty="0" smtClean="0"/>
              <a:t>3. عوامل دیگر</a:t>
            </a:r>
            <a:endParaRPr lang="fa-IR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fa-IR" sz="4400" b="1" dirty="0" smtClean="0">
                <a:solidFill>
                  <a:schemeClr val="accent3">
                    <a:lumMod val="50000"/>
                  </a:schemeClr>
                </a:solidFill>
              </a:rPr>
              <a:t>دوستان مشوق</a:t>
            </a:r>
          </a:p>
          <a:p>
            <a:r>
              <a:rPr lang="fa-IR" sz="4400" b="1" dirty="0" smtClean="0">
                <a:solidFill>
                  <a:schemeClr val="accent3">
                    <a:lumMod val="50000"/>
                  </a:schemeClr>
                </a:solidFill>
              </a:rPr>
              <a:t>همه‌گیری اجتماعی</a:t>
            </a:r>
          </a:p>
          <a:p>
            <a:r>
              <a:rPr lang="fa-IR" sz="4400" b="1" dirty="0" smtClean="0">
                <a:solidFill>
                  <a:schemeClr val="accent3">
                    <a:lumMod val="50000"/>
                  </a:schemeClr>
                </a:solidFill>
              </a:rPr>
              <a:t>رسانه‌های داخلی و ماهواره</a:t>
            </a:r>
          </a:p>
          <a:p>
            <a:r>
              <a:rPr lang="fa-IR" sz="4400" b="1" dirty="0" smtClean="0">
                <a:solidFill>
                  <a:schemeClr val="accent3">
                    <a:lumMod val="50000"/>
                  </a:schemeClr>
                </a:solidFill>
              </a:rPr>
              <a:t>فناوری‌ها و سهولت ارتباط</a:t>
            </a:r>
          </a:p>
          <a:p>
            <a:pPr lvl="1"/>
            <a:r>
              <a:rPr lang="fa-IR" sz="4000" b="1" dirty="0" smtClean="0">
                <a:solidFill>
                  <a:schemeClr val="accent3">
                    <a:lumMod val="50000"/>
                  </a:schemeClr>
                </a:solidFill>
              </a:rPr>
              <a:t>فضای وب</a:t>
            </a:r>
          </a:p>
          <a:p>
            <a:pPr lvl="1"/>
            <a:r>
              <a:rPr lang="fa-IR" sz="4000" b="1" dirty="0" smtClean="0">
                <a:solidFill>
                  <a:schemeClr val="accent3">
                    <a:lumMod val="50000"/>
                  </a:schemeClr>
                </a:solidFill>
              </a:rPr>
              <a:t>تلفن همراه</a:t>
            </a:r>
            <a:endParaRPr lang="fa-IR" sz="4000" b="1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8812491"/>
      </p:ext>
    </p:extLst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fa-IR" sz="800" dirty="0" smtClean="0"/>
              <a:t/>
            </a:r>
            <a:br>
              <a:rPr lang="fa-IR" sz="800" dirty="0" smtClean="0"/>
            </a:br>
            <a:r>
              <a:rPr lang="fa-IR" sz="800" dirty="0" smtClean="0"/>
              <a:t/>
            </a:r>
            <a:br>
              <a:rPr lang="fa-IR" sz="800" dirty="0" smtClean="0"/>
            </a:br>
            <a:r>
              <a:rPr lang="fa-IR" sz="800" dirty="0" smtClean="0"/>
              <a:t/>
            </a:r>
            <a:br>
              <a:rPr lang="fa-IR" sz="800" dirty="0" smtClean="0"/>
            </a:br>
            <a:r>
              <a:rPr lang="fa-IR" sz="800" dirty="0" smtClean="0"/>
              <a:t/>
            </a:r>
            <a:br>
              <a:rPr lang="fa-IR" sz="800" dirty="0" smtClean="0"/>
            </a:br>
            <a:r>
              <a:rPr lang="fa-IR" sz="6000" dirty="0" smtClean="0">
                <a:solidFill>
                  <a:srgbClr val="FF0000"/>
                </a:solidFill>
              </a:rPr>
              <a:t>آسیب‌ها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914400" indent="-914400">
              <a:buNone/>
            </a:pPr>
            <a:r>
              <a:rPr lang="fa-IR" sz="5400" dirty="0" smtClean="0">
                <a:solidFill>
                  <a:schemeClr val="accent3">
                    <a:lumMod val="50000"/>
                  </a:schemeClr>
                </a:solidFill>
                <a:cs typeface="+mj-cs"/>
              </a:rPr>
              <a:t>1.فردی</a:t>
            </a:r>
          </a:p>
          <a:p>
            <a:pPr marL="914400" indent="-914400">
              <a:buNone/>
            </a:pPr>
            <a:r>
              <a:rPr lang="fa-IR" sz="2800" dirty="0" smtClean="0">
                <a:solidFill>
                  <a:srgbClr val="FF0000"/>
                </a:solidFill>
                <a:cs typeface="+mj-cs"/>
              </a:rPr>
              <a:t>الف)اخلاقی</a:t>
            </a:r>
          </a:p>
          <a:p>
            <a:pPr marL="914400" indent="-914400">
              <a:buNone/>
            </a:pPr>
            <a:r>
              <a:rPr lang="fa-IR" sz="2800" dirty="0" smtClean="0">
                <a:solidFill>
                  <a:srgbClr val="FF0000"/>
                </a:solidFill>
                <a:cs typeface="+mj-cs"/>
              </a:rPr>
              <a:t>ب)روحی</a:t>
            </a:r>
          </a:p>
          <a:p>
            <a:pPr marL="914400" indent="-914400">
              <a:buNone/>
            </a:pPr>
            <a:r>
              <a:rPr lang="fa-IR" sz="2800" dirty="0" smtClean="0">
                <a:solidFill>
                  <a:srgbClr val="FF0000"/>
                </a:solidFill>
                <a:cs typeface="+mj-cs"/>
              </a:rPr>
              <a:t>ج)تحصیلی</a:t>
            </a:r>
          </a:p>
          <a:p>
            <a:pPr marL="914400" indent="-914400">
              <a:buNone/>
            </a:pPr>
            <a:r>
              <a:rPr lang="fa-IR" sz="5400" dirty="0" smtClean="0">
                <a:solidFill>
                  <a:schemeClr val="accent3">
                    <a:lumMod val="50000"/>
                  </a:schemeClr>
                </a:solidFill>
                <a:cs typeface="+mj-cs"/>
              </a:rPr>
              <a:t>2.خانوادگی</a:t>
            </a:r>
          </a:p>
          <a:p>
            <a:pPr marL="914400" indent="-914400">
              <a:buNone/>
            </a:pPr>
            <a:r>
              <a:rPr lang="fa-IR" sz="5400" dirty="0" smtClean="0">
                <a:solidFill>
                  <a:schemeClr val="accent3">
                    <a:lumMod val="50000"/>
                  </a:schemeClr>
                </a:solidFill>
                <a:cs typeface="+mj-cs"/>
              </a:rPr>
              <a:t>3.اجتماعی</a:t>
            </a:r>
          </a:p>
          <a:p>
            <a:pPr marL="914400" indent="-914400">
              <a:buAutoNum type="arabicPeriod"/>
            </a:pPr>
            <a:endParaRPr lang="fa-IR" sz="5400" dirty="0">
              <a:solidFill>
                <a:srgbClr val="FF0000"/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661112151"/>
      </p:ext>
    </p:extLst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الف)آسیب‌های اخلاقی و معنوی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fa-IR" sz="3600" b="1" dirty="0" smtClean="0">
                <a:solidFill>
                  <a:schemeClr val="accent3">
                    <a:lumMod val="50000"/>
                  </a:schemeClr>
                </a:solidFill>
              </a:rPr>
              <a:t>احساس گناه و از دست رفتن زلالی معنوی</a:t>
            </a:r>
          </a:p>
          <a:p>
            <a:r>
              <a:rPr lang="fa-IR" sz="3600" b="1" dirty="0" smtClean="0">
                <a:solidFill>
                  <a:schemeClr val="accent3">
                    <a:lumMod val="50000"/>
                  </a:schemeClr>
                </a:solidFill>
              </a:rPr>
              <a:t>از بین رفتن کرامت و شرافت انسانی</a:t>
            </a:r>
          </a:p>
          <a:p>
            <a:r>
              <a:rPr lang="fa-IR" sz="3600" b="1" dirty="0" smtClean="0">
                <a:solidFill>
                  <a:schemeClr val="accent3">
                    <a:lumMod val="50000"/>
                  </a:schemeClr>
                </a:solidFill>
              </a:rPr>
              <a:t>دوری از خدا و خوبی‌ها</a:t>
            </a:r>
          </a:p>
          <a:p>
            <a:r>
              <a:rPr lang="fa-IR" sz="3600" b="1" dirty="0" smtClean="0">
                <a:solidFill>
                  <a:schemeClr val="accent3">
                    <a:lumMod val="50000"/>
                  </a:schemeClr>
                </a:solidFill>
              </a:rPr>
              <a:t>فاصله گرفتن تدریجی از دیگر دستورات دینی</a:t>
            </a:r>
          </a:p>
          <a:p>
            <a:r>
              <a:rPr lang="fa-IR" sz="3600" b="1" dirty="0" smtClean="0">
                <a:solidFill>
                  <a:schemeClr val="accent3">
                    <a:lumMod val="50000"/>
                  </a:schemeClr>
                </a:solidFill>
              </a:rPr>
              <a:t>فاصله گرفتن از محیط‌های معنوی </a:t>
            </a:r>
          </a:p>
          <a:p>
            <a:r>
              <a:rPr lang="fa-IR" sz="3600" b="1" dirty="0" smtClean="0">
                <a:solidFill>
                  <a:schemeClr val="accent3">
                    <a:lumMod val="50000"/>
                  </a:schemeClr>
                </a:solidFill>
              </a:rPr>
              <a:t>شکسته شدن قبح گناه و احتمال گناهان بعدی</a:t>
            </a:r>
            <a:endParaRPr lang="fa-IR" sz="3600" b="1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6253977"/>
      </p:ext>
    </p:extLst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ب)آسیب‌های روحی و روانی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295400"/>
            <a:ext cx="7696200" cy="5562600"/>
          </a:xfrm>
        </p:spPr>
        <p:txBody>
          <a:bodyPr>
            <a:noAutofit/>
          </a:bodyPr>
          <a:lstStyle/>
          <a:p>
            <a:r>
              <a:rPr lang="fa-IR" sz="2800" b="1" dirty="0" smtClean="0">
                <a:solidFill>
                  <a:schemeClr val="accent3">
                    <a:lumMod val="50000"/>
                  </a:schemeClr>
                </a:solidFill>
              </a:rPr>
              <a:t>پرخاشگری ناشی از ناکامی و استرس</a:t>
            </a:r>
          </a:p>
          <a:p>
            <a:r>
              <a:rPr lang="fa-IR" sz="2800" b="1" dirty="0" smtClean="0">
                <a:solidFill>
                  <a:schemeClr val="accent3">
                    <a:lumMod val="50000"/>
                  </a:schemeClr>
                </a:solidFill>
              </a:rPr>
              <a:t>ایجاد بدبینی نسبت به همه افراد جنس مخالف</a:t>
            </a:r>
          </a:p>
          <a:p>
            <a:r>
              <a:rPr lang="fa-IR" sz="2800" b="1" dirty="0" smtClean="0">
                <a:solidFill>
                  <a:schemeClr val="accent3">
                    <a:lumMod val="50000"/>
                  </a:schemeClr>
                </a:solidFill>
              </a:rPr>
              <a:t>تجربه‌های ناموفق و نقش آن در زندگی آینده</a:t>
            </a:r>
          </a:p>
          <a:p>
            <a:r>
              <a:rPr lang="fa-IR" sz="2800" b="1" dirty="0" smtClean="0">
                <a:solidFill>
                  <a:schemeClr val="accent3">
                    <a:lumMod val="50000"/>
                  </a:schemeClr>
                </a:solidFill>
              </a:rPr>
              <a:t>وابستگی‌های دراز مدت</a:t>
            </a:r>
          </a:p>
          <a:p>
            <a:r>
              <a:rPr lang="fa-IR" sz="2800" b="1" dirty="0" smtClean="0">
                <a:solidFill>
                  <a:schemeClr val="accent3">
                    <a:lumMod val="50000"/>
                  </a:schemeClr>
                </a:solidFill>
              </a:rPr>
              <a:t>سردرگمی نقش</a:t>
            </a:r>
          </a:p>
          <a:p>
            <a:r>
              <a:rPr lang="fa-IR" sz="2800" b="1" dirty="0" smtClean="0">
                <a:solidFill>
                  <a:schemeClr val="accent3">
                    <a:lumMod val="50000"/>
                  </a:schemeClr>
                </a:solidFill>
              </a:rPr>
              <a:t>افسردگی ناشی از قطع </a:t>
            </a:r>
            <a:r>
              <a:rPr lang="fa-IR" sz="2800" b="1" dirty="0">
                <a:solidFill>
                  <a:schemeClr val="accent3">
                    <a:lumMod val="50000"/>
                  </a:schemeClr>
                </a:solidFill>
              </a:rPr>
              <a:t>ارتباط و احتمال خودکشی</a:t>
            </a:r>
          </a:p>
          <a:p>
            <a:r>
              <a:rPr lang="fa-IR" sz="2800" b="1" dirty="0" smtClean="0">
                <a:solidFill>
                  <a:schemeClr val="accent3">
                    <a:lumMod val="50000"/>
                  </a:schemeClr>
                </a:solidFill>
              </a:rPr>
              <a:t>اضطراب ناشی از کتمان ارتباط </a:t>
            </a:r>
          </a:p>
          <a:p>
            <a:r>
              <a:rPr lang="fa-IR" sz="2800" b="1" dirty="0" err="1" smtClean="0">
                <a:solidFill>
                  <a:schemeClr val="accent3">
                    <a:lumMod val="50000"/>
                  </a:schemeClr>
                </a:solidFill>
              </a:rPr>
              <a:t>بی‌توجهی</a:t>
            </a:r>
            <a:r>
              <a:rPr lang="fa-IR" sz="2800" b="1" dirty="0" smtClean="0">
                <a:solidFill>
                  <a:schemeClr val="accent3">
                    <a:lumMod val="50000"/>
                  </a:schemeClr>
                </a:solidFill>
              </a:rPr>
              <a:t> به تفاوت دو جنس در ارتباط</a:t>
            </a:r>
          </a:p>
          <a:p>
            <a:r>
              <a:rPr lang="fa-IR" sz="2800" b="1" dirty="0" smtClean="0">
                <a:solidFill>
                  <a:schemeClr val="accent3">
                    <a:lumMod val="50000"/>
                  </a:schemeClr>
                </a:solidFill>
              </a:rPr>
              <a:t>خطرات جسمی ناشی از ارتباط</a:t>
            </a:r>
            <a:endParaRPr lang="fa-IR" sz="2800" b="1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843094"/>
      </p:ext>
    </p:extLst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2" dur="1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ج)آسیب‌های تحصیلی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fa-IR" sz="4000" b="1" dirty="0" smtClean="0">
                <a:solidFill>
                  <a:schemeClr val="accent3">
                    <a:lumMod val="50000"/>
                  </a:schemeClr>
                </a:solidFill>
              </a:rPr>
              <a:t>افت تحصیلی</a:t>
            </a:r>
          </a:p>
          <a:p>
            <a:r>
              <a:rPr lang="fa-IR" sz="4000" b="1" dirty="0" smtClean="0">
                <a:solidFill>
                  <a:schemeClr val="accent3">
                    <a:lumMod val="50000"/>
                  </a:schemeClr>
                </a:solidFill>
              </a:rPr>
              <a:t>از دست دادن تمرکز</a:t>
            </a:r>
          </a:p>
          <a:p>
            <a:r>
              <a:rPr lang="fa-IR" sz="4000" b="1" dirty="0" smtClean="0">
                <a:solidFill>
                  <a:schemeClr val="accent3">
                    <a:lumMod val="50000"/>
                  </a:schemeClr>
                </a:solidFill>
              </a:rPr>
              <a:t>سردرگمی در هدف‌گذاری تحصیلی</a:t>
            </a:r>
          </a:p>
          <a:p>
            <a:r>
              <a:rPr lang="fa-IR" sz="4000" b="1" dirty="0" smtClean="0">
                <a:solidFill>
                  <a:schemeClr val="accent3">
                    <a:lumMod val="50000"/>
                  </a:schemeClr>
                </a:solidFill>
              </a:rPr>
              <a:t>تغییر مسیر ناگهانی</a:t>
            </a:r>
          </a:p>
          <a:p>
            <a:r>
              <a:rPr lang="fa-IR" sz="4000" b="1" dirty="0" smtClean="0">
                <a:solidFill>
                  <a:schemeClr val="accent3">
                    <a:lumMod val="50000"/>
                  </a:schemeClr>
                </a:solidFill>
              </a:rPr>
              <a:t>تمایل زودهنگام به پول جهت استقلال</a:t>
            </a:r>
            <a:endParaRPr lang="fa-IR" sz="4000" b="1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9254036"/>
      </p:ext>
    </p:extLst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sz="4000" dirty="0" smtClean="0"/>
              <a:t>2. آسیب‌های خانوادگی</a:t>
            </a:r>
            <a:endParaRPr lang="fa-IR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Autofit/>
          </a:bodyPr>
          <a:lstStyle/>
          <a:p>
            <a:r>
              <a:rPr lang="fa-IR" sz="3200" b="1" dirty="0" smtClean="0">
                <a:solidFill>
                  <a:schemeClr val="accent3">
                    <a:lumMod val="50000"/>
                  </a:schemeClr>
                </a:solidFill>
              </a:rPr>
              <a:t>دوری از خانواده و بی‌اعتمادی به آنها</a:t>
            </a:r>
          </a:p>
          <a:p>
            <a:r>
              <a:rPr lang="fa-IR" sz="3200" b="1" dirty="0" smtClean="0">
                <a:solidFill>
                  <a:schemeClr val="accent3">
                    <a:lumMod val="50000"/>
                  </a:schemeClr>
                </a:solidFill>
              </a:rPr>
              <a:t>نزاع دائمی میان ارزش‌های خانواده و خواسته‌ها</a:t>
            </a:r>
          </a:p>
          <a:p>
            <a:r>
              <a:rPr lang="fa-IR" sz="3200" b="1" dirty="0" smtClean="0">
                <a:solidFill>
                  <a:schemeClr val="accent3">
                    <a:lumMod val="50000"/>
                  </a:schemeClr>
                </a:solidFill>
              </a:rPr>
              <a:t>استرس ناشی از دور شدن</a:t>
            </a:r>
          </a:p>
          <a:p>
            <a:r>
              <a:rPr lang="fa-IR" sz="3200" b="1" dirty="0" smtClean="0">
                <a:solidFill>
                  <a:schemeClr val="accent3">
                    <a:lumMod val="50000"/>
                  </a:schemeClr>
                </a:solidFill>
              </a:rPr>
              <a:t>از دست دادن حمایت‌ خانوادگی</a:t>
            </a:r>
          </a:p>
          <a:p>
            <a:r>
              <a:rPr lang="fa-IR" sz="3200" b="1" dirty="0" smtClean="0">
                <a:solidFill>
                  <a:schemeClr val="accent3">
                    <a:lumMod val="50000"/>
                  </a:schemeClr>
                </a:solidFill>
              </a:rPr>
              <a:t>بدگمانی‌ها و تردیدهای پس از ازدواج</a:t>
            </a:r>
          </a:p>
          <a:p>
            <a:r>
              <a:rPr lang="fa-IR" sz="3200" b="1" dirty="0" smtClean="0">
                <a:solidFill>
                  <a:schemeClr val="accent3">
                    <a:lumMod val="50000"/>
                  </a:schemeClr>
                </a:solidFill>
              </a:rPr>
              <a:t>از دست رفتن اعتبار خانوادگی</a:t>
            </a:r>
          </a:p>
          <a:p>
            <a:r>
              <a:rPr lang="fa-IR" sz="3200" b="1" dirty="0" smtClean="0">
                <a:solidFill>
                  <a:schemeClr val="accent3">
                    <a:lumMod val="50000"/>
                  </a:schemeClr>
                </a:solidFill>
              </a:rPr>
              <a:t>بی‌ثباتی خانوادگی و از دست رفتن آرامش جمعی</a:t>
            </a:r>
          </a:p>
          <a:p>
            <a:r>
              <a:rPr lang="fa-IR" sz="3200" b="1" dirty="0" smtClean="0">
                <a:solidFill>
                  <a:schemeClr val="accent3">
                    <a:lumMod val="50000"/>
                  </a:schemeClr>
                </a:solidFill>
              </a:rPr>
              <a:t>فزون‌خواهی مالی</a:t>
            </a:r>
            <a:endParaRPr lang="fa-IR" sz="3200" b="1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9464976"/>
      </p:ext>
    </p:extLst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sz="4000" dirty="0" smtClean="0"/>
              <a:t>3.آسیب‌های اجتماعی</a:t>
            </a:r>
            <a:endParaRPr lang="fa-IR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81000" y="1100628"/>
            <a:ext cx="8305800" cy="3579849"/>
          </a:xfrm>
        </p:spPr>
        <p:txBody>
          <a:bodyPr>
            <a:normAutofit fontScale="92500"/>
          </a:bodyPr>
          <a:lstStyle/>
          <a:p>
            <a:r>
              <a:rPr lang="fa-IR" sz="4000" b="1" dirty="0" smtClean="0">
                <a:solidFill>
                  <a:schemeClr val="accent3">
                    <a:lumMod val="50000"/>
                  </a:schemeClr>
                </a:solidFill>
              </a:rPr>
              <a:t>گسترش انحرافات اجتماعی</a:t>
            </a:r>
          </a:p>
          <a:p>
            <a:r>
              <a:rPr lang="fa-IR" sz="4000" b="1" dirty="0" smtClean="0">
                <a:solidFill>
                  <a:schemeClr val="accent3">
                    <a:lumMod val="50000"/>
                  </a:schemeClr>
                </a:solidFill>
              </a:rPr>
              <a:t>نابودی استعدادهای ارزشمند</a:t>
            </a:r>
          </a:p>
          <a:p>
            <a:r>
              <a:rPr lang="fa-IR" sz="4000" b="1" dirty="0" smtClean="0">
                <a:solidFill>
                  <a:schemeClr val="accent3">
                    <a:lumMod val="50000"/>
                  </a:schemeClr>
                </a:solidFill>
              </a:rPr>
              <a:t>تنوع‌خواهی و تخریب زمینه ازدواج</a:t>
            </a:r>
          </a:p>
          <a:p>
            <a:r>
              <a:rPr lang="fa-IR" sz="4000" b="1" dirty="0" smtClean="0">
                <a:solidFill>
                  <a:schemeClr val="accent3">
                    <a:lumMod val="50000"/>
                  </a:schemeClr>
                </a:solidFill>
              </a:rPr>
              <a:t>از بین رفتن امنیت اجتماعی خصوصا برای دختران</a:t>
            </a:r>
          </a:p>
          <a:p>
            <a:r>
              <a:rPr lang="fa-IR" sz="4000" b="1" dirty="0" smtClean="0">
                <a:solidFill>
                  <a:schemeClr val="accent3">
                    <a:lumMod val="50000"/>
                  </a:schemeClr>
                </a:solidFill>
              </a:rPr>
              <a:t>از دست دادن اعتبار اجتماعی</a:t>
            </a:r>
          </a:p>
          <a:p>
            <a:endParaRPr lang="fa-IR" sz="4000" b="1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9899321"/>
      </p:ext>
    </p:extLst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sz="3200" noProof="1" smtClean="0"/>
              <a:t>دوستی پسر و دختر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endParaRPr lang="fa-IR" dirty="0" smtClean="0"/>
          </a:p>
          <a:p>
            <a:pPr>
              <a:buNone/>
            </a:pPr>
            <a:endParaRPr lang="fa-IR" dirty="0" smtClean="0"/>
          </a:p>
          <a:p>
            <a:pPr>
              <a:buNone/>
            </a:pPr>
            <a:endParaRPr lang="fa-IR" dirty="0" smtClean="0"/>
          </a:p>
          <a:p>
            <a:pPr algn="ctr">
              <a:buNone/>
            </a:pPr>
            <a:r>
              <a:rPr lang="fa-IR" sz="7200" dirty="0" smtClean="0">
                <a:solidFill>
                  <a:srgbClr val="0070C0"/>
                </a:solidFill>
                <a:cs typeface="+mj-cs"/>
              </a:rPr>
              <a:t>چه باید کرد</a:t>
            </a:r>
            <a:r>
              <a:rPr lang="fa-IR" sz="28600" dirty="0" smtClean="0">
                <a:solidFill>
                  <a:srgbClr val="FF0000"/>
                </a:solidFill>
              </a:rPr>
              <a:t>؟</a:t>
            </a:r>
            <a:endParaRPr lang="fa-IR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1171537"/>
      </p:ext>
    </p:extLst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الف) پیشگیری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0" y="1447800"/>
            <a:ext cx="8839200" cy="5410200"/>
          </a:xfrm>
        </p:spPr>
        <p:txBody>
          <a:bodyPr>
            <a:noAutofit/>
          </a:bodyPr>
          <a:lstStyle/>
          <a:p>
            <a:r>
              <a:rPr lang="fa-IR" sz="2800" b="1" dirty="0" smtClean="0">
                <a:solidFill>
                  <a:schemeClr val="accent3">
                    <a:lumMod val="50000"/>
                  </a:schemeClr>
                </a:solidFill>
              </a:rPr>
              <a:t>ارتقای مهارت فرزندپروری</a:t>
            </a:r>
          </a:p>
          <a:p>
            <a:r>
              <a:rPr lang="fa-IR" sz="2800" b="1" dirty="0" smtClean="0">
                <a:solidFill>
                  <a:schemeClr val="accent3">
                    <a:lumMod val="50000"/>
                  </a:schemeClr>
                </a:solidFill>
              </a:rPr>
              <a:t>تقویت نقش پدری</a:t>
            </a:r>
          </a:p>
          <a:p>
            <a:r>
              <a:rPr lang="fa-IR" sz="2800" b="1" dirty="0" smtClean="0">
                <a:solidFill>
                  <a:schemeClr val="accent3">
                    <a:lumMod val="50000"/>
                  </a:schemeClr>
                </a:solidFill>
              </a:rPr>
              <a:t>توجه به نیازهای روان‌شناختی</a:t>
            </a:r>
          </a:p>
          <a:p>
            <a:r>
              <a:rPr lang="fa-IR" sz="2800" b="1" dirty="0" smtClean="0">
                <a:solidFill>
                  <a:schemeClr val="accent3">
                    <a:lumMod val="50000"/>
                  </a:schemeClr>
                </a:solidFill>
              </a:rPr>
              <a:t>ارتقای خودآگاهی نوجوان</a:t>
            </a:r>
          </a:p>
          <a:p>
            <a:r>
              <a:rPr lang="fa-IR" sz="2800" b="1" dirty="0" smtClean="0">
                <a:solidFill>
                  <a:schemeClr val="accent3">
                    <a:lumMod val="50000"/>
                  </a:schemeClr>
                </a:solidFill>
              </a:rPr>
              <a:t>ارتقای معنوی نوجوان</a:t>
            </a:r>
          </a:p>
          <a:p>
            <a:r>
              <a:rPr lang="fa-IR" sz="2800" b="1" dirty="0">
                <a:solidFill>
                  <a:schemeClr val="accent3">
                    <a:lumMod val="50000"/>
                  </a:schemeClr>
                </a:solidFill>
              </a:rPr>
              <a:t>آموزش مدیریت </a:t>
            </a:r>
            <a:r>
              <a:rPr lang="fa-IR" sz="2800" b="1" dirty="0" smtClean="0">
                <a:solidFill>
                  <a:schemeClr val="accent3">
                    <a:lumMod val="50000"/>
                  </a:schemeClr>
                </a:solidFill>
              </a:rPr>
              <a:t>ارتباط</a:t>
            </a:r>
            <a:endParaRPr lang="fa-IR" sz="2800" b="1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5739780"/>
      </p:ext>
    </p:extLst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پیشگیری</a:t>
            </a:r>
            <a:endParaRPr lang="fa-IR" dirty="0"/>
          </a:p>
        </p:txBody>
      </p:sp>
      <p:sp>
        <p:nvSpPr>
          <p:cNvPr id="3" name="نگهدارنده مکان محتوا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fa-IR" sz="2800" b="1" dirty="0">
                <a:solidFill>
                  <a:schemeClr val="accent3">
                    <a:lumMod val="50000"/>
                  </a:schemeClr>
                </a:solidFill>
              </a:rPr>
              <a:t>ارتقای شخصیت با </a:t>
            </a:r>
            <a:r>
              <a:rPr lang="fa-IR" sz="2800" b="1" dirty="0" err="1">
                <a:solidFill>
                  <a:schemeClr val="accent3">
                    <a:lumMod val="50000"/>
                  </a:schemeClr>
                </a:solidFill>
              </a:rPr>
              <a:t>شکوفاسازی</a:t>
            </a:r>
            <a:r>
              <a:rPr lang="fa-IR" sz="2800" b="1" dirty="0">
                <a:solidFill>
                  <a:schemeClr val="accent3">
                    <a:lumMod val="50000"/>
                  </a:schemeClr>
                </a:solidFill>
              </a:rPr>
              <a:t> استعدادها</a:t>
            </a:r>
          </a:p>
          <a:p>
            <a:r>
              <a:rPr lang="fa-IR" sz="2800" b="1" dirty="0">
                <a:solidFill>
                  <a:schemeClr val="accent3">
                    <a:lumMod val="50000"/>
                  </a:schemeClr>
                </a:solidFill>
              </a:rPr>
              <a:t>تقویت </a:t>
            </a:r>
            <a:r>
              <a:rPr lang="fa-IR" sz="2800" b="1" dirty="0" err="1">
                <a:solidFill>
                  <a:schemeClr val="accent3">
                    <a:lumMod val="50000"/>
                  </a:schemeClr>
                </a:solidFill>
              </a:rPr>
              <a:t>هدف‌گذاری</a:t>
            </a:r>
            <a:endParaRPr lang="fa-IR" sz="2800" b="1" dirty="0">
              <a:solidFill>
                <a:schemeClr val="accent3">
                  <a:lumMod val="50000"/>
                </a:schemeClr>
              </a:solidFill>
            </a:endParaRPr>
          </a:p>
          <a:p>
            <a:r>
              <a:rPr lang="fa-IR" sz="2800" b="1" dirty="0" err="1">
                <a:solidFill>
                  <a:schemeClr val="accent3">
                    <a:lumMod val="50000"/>
                  </a:schemeClr>
                </a:solidFill>
              </a:rPr>
              <a:t>آموزش‌های</a:t>
            </a:r>
            <a:r>
              <a:rPr lang="fa-IR" sz="2800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fa-IR" sz="2800" b="1" dirty="0" err="1">
                <a:solidFill>
                  <a:schemeClr val="accent3">
                    <a:lumMod val="50000"/>
                  </a:schemeClr>
                </a:solidFill>
              </a:rPr>
              <a:t>ایجابی</a:t>
            </a:r>
            <a:endParaRPr lang="fa-IR" sz="2800" b="1" dirty="0">
              <a:solidFill>
                <a:schemeClr val="accent3">
                  <a:lumMod val="50000"/>
                </a:schemeClr>
              </a:solidFill>
            </a:endParaRPr>
          </a:p>
          <a:p>
            <a:pPr lvl="1"/>
            <a:r>
              <a:rPr lang="fa-IR" sz="2400" b="1" dirty="0">
                <a:solidFill>
                  <a:schemeClr val="accent3">
                    <a:lumMod val="50000"/>
                  </a:schemeClr>
                </a:solidFill>
              </a:rPr>
              <a:t>فقهی : احکام ارتباط</a:t>
            </a:r>
          </a:p>
          <a:p>
            <a:pPr lvl="1"/>
            <a:r>
              <a:rPr lang="fa-IR" sz="2400" b="1" dirty="0">
                <a:solidFill>
                  <a:schemeClr val="accent3">
                    <a:lumMod val="50000"/>
                  </a:schemeClr>
                </a:solidFill>
              </a:rPr>
              <a:t>اخلاقی: تشکیل </a:t>
            </a:r>
            <a:r>
              <a:rPr lang="fa-IR" sz="2400" b="1" dirty="0" err="1">
                <a:solidFill>
                  <a:schemeClr val="accent3">
                    <a:lumMod val="50000"/>
                  </a:schemeClr>
                </a:solidFill>
              </a:rPr>
              <a:t>کلاس‌های</a:t>
            </a:r>
            <a:r>
              <a:rPr lang="fa-IR" sz="2400" b="1" dirty="0">
                <a:solidFill>
                  <a:schemeClr val="accent3">
                    <a:lumMod val="50000"/>
                  </a:schemeClr>
                </a:solidFill>
              </a:rPr>
              <a:t> خانوادگی و تربیتی</a:t>
            </a:r>
          </a:p>
          <a:p>
            <a:pPr lvl="1"/>
            <a:r>
              <a:rPr lang="fa-IR" sz="2400" b="1" dirty="0">
                <a:solidFill>
                  <a:schemeClr val="accent3">
                    <a:lumMod val="50000"/>
                  </a:schemeClr>
                </a:solidFill>
              </a:rPr>
              <a:t>آموزش </a:t>
            </a:r>
            <a:r>
              <a:rPr lang="fa-IR" sz="2400" b="1" dirty="0" err="1" smtClean="0">
                <a:solidFill>
                  <a:schemeClr val="accent3">
                    <a:lumMod val="50000"/>
                  </a:schemeClr>
                </a:solidFill>
              </a:rPr>
              <a:t>خانواده‌ها</a:t>
            </a:r>
            <a:endParaRPr lang="fa-IR" sz="2400" b="1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3773116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ب) درمان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fa-IR" sz="3200" b="1" dirty="0" smtClean="0">
                <a:solidFill>
                  <a:schemeClr val="accent3">
                    <a:lumMod val="50000"/>
                  </a:schemeClr>
                </a:solidFill>
              </a:rPr>
              <a:t>تغییر باورهای نادرست </a:t>
            </a:r>
          </a:p>
          <a:p>
            <a:r>
              <a:rPr lang="fa-IR" sz="3200" b="1" dirty="0" smtClean="0">
                <a:solidFill>
                  <a:schemeClr val="accent3">
                    <a:lumMod val="50000"/>
                  </a:schemeClr>
                </a:solidFill>
              </a:rPr>
              <a:t>حاکم ساختن منطق بر احساس با بازگویی آسیب‌ها</a:t>
            </a:r>
          </a:p>
          <a:p>
            <a:r>
              <a:rPr lang="fa-IR" sz="3200" b="1" dirty="0" smtClean="0">
                <a:solidFill>
                  <a:schemeClr val="accent3">
                    <a:lumMod val="50000"/>
                  </a:schemeClr>
                </a:solidFill>
              </a:rPr>
              <a:t>تقویت دوستی‌های هدفمند با جنس موافق</a:t>
            </a:r>
          </a:p>
          <a:p>
            <a:r>
              <a:rPr lang="fa-IR" sz="3200" b="1" dirty="0" smtClean="0">
                <a:solidFill>
                  <a:schemeClr val="accent3">
                    <a:lumMod val="50000"/>
                  </a:schemeClr>
                </a:solidFill>
              </a:rPr>
              <a:t>تقویت </a:t>
            </a:r>
            <a:r>
              <a:rPr lang="fa-IR" sz="3200" b="1" dirty="0" err="1" smtClean="0">
                <a:solidFill>
                  <a:schemeClr val="accent3">
                    <a:lumMod val="50000"/>
                  </a:schemeClr>
                </a:solidFill>
              </a:rPr>
              <a:t>گروه‌گرایی‌های</a:t>
            </a:r>
            <a:r>
              <a:rPr lang="fa-IR" sz="3200" b="1" dirty="0" smtClean="0">
                <a:solidFill>
                  <a:schemeClr val="accent3">
                    <a:lumMod val="50000"/>
                  </a:schemeClr>
                </a:solidFill>
              </a:rPr>
              <a:t> سالم</a:t>
            </a:r>
          </a:p>
          <a:p>
            <a:r>
              <a:rPr lang="fa-IR" sz="3200" b="1" dirty="0" smtClean="0">
                <a:solidFill>
                  <a:schemeClr val="accent3">
                    <a:lumMod val="50000"/>
                  </a:schemeClr>
                </a:solidFill>
              </a:rPr>
              <a:t>ایجاد محدودیت‌های منطقی</a:t>
            </a:r>
          </a:p>
          <a:p>
            <a:r>
              <a:rPr lang="fa-IR" sz="3200" b="1" dirty="0" smtClean="0">
                <a:solidFill>
                  <a:schemeClr val="accent3">
                    <a:lumMod val="50000"/>
                  </a:schemeClr>
                </a:solidFill>
              </a:rPr>
              <a:t>تدارک برنامه‌های سودمند و جذاب </a:t>
            </a:r>
          </a:p>
        </p:txBody>
      </p:sp>
    </p:spTree>
    <p:extLst>
      <p:ext uri="{BB962C8B-B14F-4D97-AF65-F5344CB8AC3E}">
        <p14:creationId xmlns:p14="http://schemas.microsoft.com/office/powerpoint/2010/main" val="592475812"/>
      </p:ext>
    </p:extLst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ب) درمان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Autofit/>
          </a:bodyPr>
          <a:lstStyle/>
          <a:p>
            <a:r>
              <a:rPr lang="fa-IR" sz="3600" b="1" dirty="0" smtClean="0">
                <a:solidFill>
                  <a:schemeClr val="accent3">
                    <a:lumMod val="50000"/>
                  </a:schemeClr>
                </a:solidFill>
              </a:rPr>
              <a:t>شناسایی کمبودها و تلاش برای تأمین</a:t>
            </a:r>
          </a:p>
          <a:p>
            <a:r>
              <a:rPr lang="fa-IR" sz="3600" b="1" dirty="0" smtClean="0">
                <a:solidFill>
                  <a:schemeClr val="accent3">
                    <a:lumMod val="50000"/>
                  </a:schemeClr>
                </a:solidFill>
              </a:rPr>
              <a:t>توجه دادن به سود و زیان ارتباط</a:t>
            </a:r>
          </a:p>
          <a:p>
            <a:r>
              <a:rPr lang="fa-IR" sz="3600" b="1" dirty="0" smtClean="0">
                <a:solidFill>
                  <a:schemeClr val="accent3">
                    <a:lumMod val="50000"/>
                  </a:schemeClr>
                </a:solidFill>
              </a:rPr>
              <a:t>کلاس عشق و ضرورت صیانت از آن</a:t>
            </a:r>
          </a:p>
          <a:p>
            <a:r>
              <a:rPr lang="fa-IR" sz="3600" b="1" dirty="0" smtClean="0">
                <a:solidFill>
                  <a:schemeClr val="accent3">
                    <a:lumMod val="50000"/>
                  </a:schemeClr>
                </a:solidFill>
              </a:rPr>
              <a:t>ارتباطات معنوی جایگزین</a:t>
            </a:r>
          </a:p>
          <a:p>
            <a:r>
              <a:rPr lang="fa-IR" sz="3600" b="1" dirty="0" smtClean="0">
                <a:solidFill>
                  <a:schemeClr val="accent3">
                    <a:lumMod val="50000"/>
                  </a:schemeClr>
                </a:solidFill>
              </a:rPr>
              <a:t>تشویق به کامیابی واقعی(ازدواج، پیشرفت) به جای زندگی ذهنی</a:t>
            </a:r>
          </a:p>
          <a:p>
            <a:r>
              <a:rPr lang="fa-IR" sz="3600" b="1" dirty="0" smtClean="0">
                <a:solidFill>
                  <a:schemeClr val="accent3">
                    <a:lumMod val="50000"/>
                  </a:schemeClr>
                </a:solidFill>
              </a:rPr>
              <a:t>ارجاع به مشاور(احتمال اختلال‌های جدی مانند شخصیت)</a:t>
            </a:r>
          </a:p>
        </p:txBody>
      </p:sp>
    </p:spTree>
    <p:extLst>
      <p:ext uri="{BB962C8B-B14F-4D97-AF65-F5344CB8AC3E}">
        <p14:creationId xmlns:p14="http://schemas.microsoft.com/office/powerpoint/2010/main" val="898540692"/>
      </p:ext>
    </p:extLst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sz="3600" dirty="0" smtClean="0">
                <a:cs typeface="B Titr" pitchFamily="2" charset="-78"/>
              </a:rPr>
              <a:t>دوستی‌های افراطی</a:t>
            </a:r>
            <a:endParaRPr lang="fa-IR" sz="3600" dirty="0"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fa-IR" sz="3600" b="1" dirty="0" smtClean="0">
                <a:solidFill>
                  <a:srgbClr val="FF0000"/>
                </a:solidFill>
                <a:cs typeface="B Mitra" pitchFamily="2" charset="-78"/>
              </a:rPr>
              <a:t>چرا</a:t>
            </a:r>
            <a:r>
              <a:rPr lang="fa-IR" sz="3600" b="1" dirty="0" smtClean="0">
                <a:solidFill>
                  <a:schemeClr val="accent3">
                    <a:lumMod val="50000"/>
                  </a:schemeClr>
                </a:solidFill>
                <a:cs typeface="B Mitra" pitchFamily="2" charset="-78"/>
              </a:rPr>
              <a:t> دوستان ترجیح داده می‌شوند؟</a:t>
            </a:r>
          </a:p>
          <a:p>
            <a:pPr lvl="1"/>
            <a:r>
              <a:rPr lang="fa-IR" sz="3200" b="1" dirty="0" smtClean="0">
                <a:cs typeface="B Mitra" pitchFamily="2" charset="-78"/>
              </a:rPr>
              <a:t>راحت بودن</a:t>
            </a:r>
          </a:p>
          <a:p>
            <a:pPr lvl="1"/>
            <a:r>
              <a:rPr lang="fa-IR" sz="3200" b="1" dirty="0" smtClean="0">
                <a:cs typeface="B Mitra" pitchFamily="2" charset="-78"/>
              </a:rPr>
              <a:t>هم جهت بودن</a:t>
            </a:r>
          </a:p>
          <a:p>
            <a:pPr lvl="1"/>
            <a:r>
              <a:rPr lang="fa-IR" sz="3200" b="1" dirty="0" smtClean="0">
                <a:cs typeface="B Mitra" pitchFamily="2" charset="-78"/>
              </a:rPr>
              <a:t>تحویل گرفتن</a:t>
            </a:r>
          </a:p>
          <a:p>
            <a:pPr lvl="1"/>
            <a:r>
              <a:rPr lang="fa-IR" sz="3200" b="1" dirty="0" smtClean="0">
                <a:cs typeface="B Mitra" pitchFamily="2" charset="-78"/>
              </a:rPr>
              <a:t>فرصت اظهار و ابراز</a:t>
            </a:r>
          </a:p>
          <a:p>
            <a:pPr lvl="1"/>
            <a:r>
              <a:rPr lang="fa-IR" sz="3200" b="1" dirty="0" smtClean="0">
                <a:cs typeface="B Mitra" pitchFamily="2" charset="-78"/>
              </a:rPr>
              <a:t>محرم اسرار</a:t>
            </a:r>
          </a:p>
          <a:p>
            <a:pPr lvl="1"/>
            <a:r>
              <a:rPr lang="fa-IR" sz="3200" b="1" dirty="0" smtClean="0">
                <a:cs typeface="B Mitra" pitchFamily="2" charset="-78"/>
              </a:rPr>
              <a:t>تنوع در ارتباط در قالب‌های درسی، ورزش و ...</a:t>
            </a:r>
          </a:p>
          <a:p>
            <a:pPr lvl="1"/>
            <a:endParaRPr lang="fa-IR" sz="3200" b="1" dirty="0">
              <a:cs typeface="B Mitra" pitchFamily="2" charset="-78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sz="3600" b="1" dirty="0" smtClean="0">
                <a:cs typeface="B Titr" pitchFamily="2" charset="-78"/>
              </a:rPr>
              <a:t>سرپیچی و نافرمانی</a:t>
            </a:r>
            <a:endParaRPr lang="fa-IR" b="1" dirty="0"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fa-IR" sz="3600" b="1" dirty="0" smtClean="0">
                <a:solidFill>
                  <a:srgbClr val="FF0000"/>
                </a:solidFill>
                <a:cs typeface="B Mitra" pitchFamily="2" charset="-78"/>
              </a:rPr>
              <a:t>چرا؟</a:t>
            </a:r>
          </a:p>
          <a:p>
            <a:r>
              <a:rPr lang="fa-IR" sz="3600" b="1" dirty="0" smtClean="0">
                <a:cs typeface="B Mitra" pitchFamily="2" charset="-78"/>
              </a:rPr>
              <a:t>برخورد با کار نه شخصیت</a:t>
            </a:r>
          </a:p>
          <a:p>
            <a:r>
              <a:rPr lang="fa-IR" sz="3600" b="1" dirty="0" smtClean="0">
                <a:cs typeface="B Mitra" pitchFamily="2" charset="-78"/>
              </a:rPr>
              <a:t>شفاف سازی قوانین و تاکید بر اجرایی شدن</a:t>
            </a:r>
          </a:p>
          <a:p>
            <a:r>
              <a:rPr lang="fa-IR" sz="3600" b="1" dirty="0" smtClean="0">
                <a:cs typeface="B Mitra" pitchFamily="2" charset="-78"/>
              </a:rPr>
              <a:t>توجه به موارد مثبت(انصاف)</a:t>
            </a:r>
          </a:p>
          <a:p>
            <a:r>
              <a:rPr lang="fa-IR" sz="3600" b="1" dirty="0" smtClean="0">
                <a:cs typeface="B Mitra" pitchFamily="2" charset="-78"/>
              </a:rPr>
              <a:t>ثبات شخصیتی والدین و مربیان</a:t>
            </a:r>
            <a:endParaRPr lang="fa-IR" sz="3600" b="1" dirty="0">
              <a:cs typeface="B Mitra" pitchFamily="2" charset="-78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sz="4000" dirty="0" smtClean="0">
                <a:cs typeface="B Titr" pitchFamily="2" charset="-78"/>
              </a:rPr>
              <a:t>پرخاشگری</a:t>
            </a:r>
            <a:endParaRPr lang="fa-IR" sz="4000" dirty="0"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Autofit/>
          </a:bodyPr>
          <a:lstStyle/>
          <a:p>
            <a:pPr algn="just"/>
            <a:r>
              <a:rPr lang="fa-IR" sz="3200" b="1" dirty="0" smtClean="0">
                <a:cs typeface="B Mitra" pitchFamily="2" charset="-78"/>
              </a:rPr>
              <a:t>بهنجار و نابهنجار</a:t>
            </a:r>
          </a:p>
          <a:p>
            <a:pPr algn="just"/>
            <a:r>
              <a:rPr lang="fa-IR" sz="3200" b="1" dirty="0" smtClean="0">
                <a:cs typeface="B Mitra" pitchFamily="2" charset="-78"/>
              </a:rPr>
              <a:t>شکل‌های بروز پرخاشگری</a:t>
            </a:r>
          </a:p>
          <a:p>
            <a:pPr lvl="1" algn="just"/>
            <a:r>
              <a:rPr lang="fa-IR" sz="2800" b="1" dirty="0" smtClean="0">
                <a:cs typeface="B Mitra" pitchFamily="2" charset="-78"/>
              </a:rPr>
              <a:t>مخالفت با  طرز فكر و سليقه بزرگسال؛ </a:t>
            </a:r>
          </a:p>
          <a:p>
            <a:pPr lvl="1" algn="just"/>
            <a:r>
              <a:rPr lang="fa-IR" sz="2800" b="1" dirty="0" smtClean="0">
                <a:cs typeface="B Mitra" pitchFamily="2" charset="-78"/>
              </a:rPr>
              <a:t>تمرد و سركشي؛ </a:t>
            </a:r>
          </a:p>
          <a:p>
            <a:pPr lvl="1" algn="just"/>
            <a:r>
              <a:rPr lang="fa-IR" sz="2800" b="1" dirty="0" smtClean="0">
                <a:cs typeface="B Mitra" pitchFamily="2" charset="-78"/>
              </a:rPr>
              <a:t>پاسخ‌هاي كلامي و حاضر جوابی‌ها؛ </a:t>
            </a:r>
          </a:p>
          <a:p>
            <a:pPr lvl="1" algn="just"/>
            <a:r>
              <a:rPr lang="fa-IR" sz="2800" b="1" dirty="0" smtClean="0">
                <a:cs typeface="B Mitra" pitchFamily="2" charset="-78"/>
              </a:rPr>
              <a:t>پاسخ‌های حركتي و فیزیکی؛ </a:t>
            </a:r>
          </a:p>
          <a:p>
            <a:pPr lvl="1" algn="just"/>
            <a:r>
              <a:rPr lang="fa-IR" sz="2800" b="1" dirty="0" smtClean="0">
                <a:cs typeface="B Mitra" pitchFamily="2" charset="-78"/>
              </a:rPr>
              <a:t>تغيير قيافه ؛</a:t>
            </a:r>
          </a:p>
          <a:p>
            <a:pPr lvl="1" algn="just"/>
            <a:r>
              <a:rPr lang="fa-IR" sz="2800" b="1" dirty="0" smtClean="0">
                <a:cs typeface="B Mitra" pitchFamily="2" charset="-78"/>
              </a:rPr>
              <a:t>سرزنش خود؛</a:t>
            </a:r>
          </a:p>
          <a:p>
            <a:pPr lvl="1" algn="just"/>
            <a:r>
              <a:rPr lang="fa-IR" sz="2800" b="1" dirty="0" smtClean="0">
                <a:cs typeface="B Mitra" pitchFamily="2" charset="-78"/>
              </a:rPr>
              <a:t>رک گویی.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sz="3600" dirty="0" smtClean="0">
                <a:solidFill>
                  <a:srgbClr val="0070C0"/>
                </a:solidFill>
                <a:cs typeface="B Titr" pitchFamily="2" charset="-78"/>
              </a:rPr>
              <a:t>کمک به نوجوان پرخاشگر</a:t>
            </a:r>
            <a:endParaRPr lang="fa-IR" dirty="0">
              <a:solidFill>
                <a:srgbClr val="0070C0"/>
              </a:solidFill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r>
              <a:rPr lang="fa-IR" sz="3600" b="1" dirty="0" smtClean="0">
                <a:solidFill>
                  <a:srgbClr val="7030A0"/>
                </a:solidFill>
                <a:cs typeface="B Mitra" pitchFamily="2" charset="-78"/>
              </a:rPr>
              <a:t>آموزش روش‌های ابراز خواسته</a:t>
            </a:r>
          </a:p>
          <a:p>
            <a:pPr algn="just"/>
            <a:r>
              <a:rPr lang="fa-IR" sz="3600" b="1" dirty="0" smtClean="0">
                <a:solidFill>
                  <a:srgbClr val="7030A0"/>
                </a:solidFill>
                <a:cs typeface="B Mitra" pitchFamily="2" charset="-78"/>
              </a:rPr>
              <a:t>آرامش همراهان</a:t>
            </a:r>
          </a:p>
          <a:p>
            <a:pPr algn="just"/>
            <a:r>
              <a:rPr lang="fa-IR" sz="3600" b="1" dirty="0" smtClean="0">
                <a:solidFill>
                  <a:srgbClr val="7030A0"/>
                </a:solidFill>
                <a:cs typeface="B Mitra" pitchFamily="2" charset="-78"/>
              </a:rPr>
              <a:t>توصیه به تغییر وضعیت فیزیکی(هوای تازه)</a:t>
            </a:r>
          </a:p>
          <a:p>
            <a:pPr algn="just"/>
            <a:r>
              <a:rPr lang="fa-IR" sz="3600" b="1" dirty="0" smtClean="0">
                <a:solidFill>
                  <a:srgbClr val="7030A0"/>
                </a:solidFill>
                <a:cs typeface="B Mitra" pitchFamily="2" charset="-78"/>
              </a:rPr>
              <a:t>آگاه سازی نوجوان از درک شدن توسط همراهان</a:t>
            </a:r>
          </a:p>
          <a:p>
            <a:pPr algn="just"/>
            <a:r>
              <a:rPr lang="fa-IR" sz="3600" b="1" dirty="0" smtClean="0">
                <a:solidFill>
                  <a:srgbClr val="7030A0"/>
                </a:solidFill>
                <a:cs typeface="B Mitra" pitchFamily="2" charset="-78"/>
              </a:rPr>
              <a:t>صحبت نکردن به هنگام عصبانیت</a:t>
            </a:r>
          </a:p>
          <a:p>
            <a:pPr algn="just"/>
            <a:r>
              <a:rPr lang="fa-IR" sz="3600" b="1" dirty="0" smtClean="0">
                <a:solidFill>
                  <a:srgbClr val="7030A0"/>
                </a:solidFill>
                <a:cs typeface="B Mitra" pitchFamily="2" charset="-78"/>
              </a:rPr>
              <a:t>شنونده فعال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sz="3600" dirty="0" smtClean="0">
                <a:cs typeface="B Titr" pitchFamily="2" charset="-78"/>
              </a:rPr>
              <a:t>افت تحصیلی</a:t>
            </a:r>
            <a:endParaRPr lang="fa-IR" sz="3600" dirty="0"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fa-IR" sz="3600" b="1" dirty="0" smtClean="0">
                <a:solidFill>
                  <a:srgbClr val="FF0000"/>
                </a:solidFill>
                <a:cs typeface="B Mitra" pitchFamily="2" charset="-78"/>
              </a:rPr>
              <a:t>دلایل</a:t>
            </a:r>
          </a:p>
          <a:p>
            <a:pPr lvl="1"/>
            <a:r>
              <a:rPr lang="fa-IR" sz="3200" b="1" dirty="0" smtClean="0">
                <a:cs typeface="B Mitra" pitchFamily="2" charset="-78"/>
              </a:rPr>
              <a:t>ناتوانی در سازگاری</a:t>
            </a:r>
          </a:p>
          <a:p>
            <a:pPr lvl="1"/>
            <a:r>
              <a:rPr lang="fa-IR" sz="3200" b="1" dirty="0" smtClean="0">
                <a:cs typeface="B Mitra" pitchFamily="2" charset="-78"/>
              </a:rPr>
              <a:t>افت انگیزه</a:t>
            </a:r>
          </a:p>
          <a:p>
            <a:pPr lvl="1"/>
            <a:r>
              <a:rPr lang="fa-IR" sz="3200" b="1" dirty="0" smtClean="0">
                <a:cs typeface="B Mitra" pitchFamily="2" charset="-78"/>
              </a:rPr>
              <a:t>تغییر نگرش به تحصیل</a:t>
            </a:r>
          </a:p>
          <a:p>
            <a:pPr lvl="1"/>
            <a:r>
              <a:rPr lang="fa-IR" sz="3200" b="1" dirty="0" smtClean="0">
                <a:cs typeface="B Mitra" pitchFamily="2" charset="-78"/>
              </a:rPr>
              <a:t>فشار بیش از حد خانواده</a:t>
            </a:r>
          </a:p>
          <a:p>
            <a:pPr lvl="1"/>
            <a:r>
              <a:rPr lang="fa-IR" sz="3200" b="1" dirty="0" smtClean="0">
                <a:cs typeface="B Mitra" pitchFamily="2" charset="-78"/>
              </a:rPr>
              <a:t>عدم تمرکز</a:t>
            </a:r>
          </a:p>
          <a:p>
            <a:pPr lvl="1"/>
            <a:r>
              <a:rPr lang="fa-IR" sz="3200" b="1" dirty="0" smtClean="0">
                <a:cs typeface="B Mitra" pitchFamily="2" charset="-78"/>
              </a:rPr>
              <a:t>خانواده پرمشکل و میل به استقلال زودهنگام</a:t>
            </a:r>
          </a:p>
          <a:p>
            <a:pPr lvl="1"/>
            <a:endParaRPr lang="fa-IR" sz="3200" b="1" dirty="0">
              <a:cs typeface="B Mitra" pitchFamily="2" charset="-78"/>
            </a:endParaRP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b="1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B Titr" pitchFamily="2" charset="-78"/>
              </a:rPr>
              <a:t>آسیب‌های نوجوانان از تلفن همراه</a:t>
            </a:r>
            <a:endParaRPr lang="fa-IR" b="1" dirty="0">
              <a:solidFill>
                <a:schemeClr val="tx1">
                  <a:lumMod val="65000"/>
                  <a:lumOff val="35000"/>
                </a:schemeClr>
              </a:solidFill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Autofit/>
          </a:bodyPr>
          <a:lstStyle/>
          <a:p>
            <a:pPr marL="514350" indent="-514350">
              <a:buFont typeface="Arial" panose="020B0604020202020204" pitchFamily="34" charset="0"/>
              <a:buChar char="•"/>
            </a:pPr>
            <a:r>
              <a:rPr lang="fa-IR" sz="2800" dirty="0" smtClean="0">
                <a:solidFill>
                  <a:schemeClr val="accent4">
                    <a:lumMod val="50000"/>
                  </a:schemeClr>
                </a:solidFill>
                <a:cs typeface="B Mitra" pitchFamily="2" charset="-78"/>
              </a:rPr>
              <a:t>القای شخصیت کاذب</a:t>
            </a:r>
          </a:p>
          <a:p>
            <a:pPr marL="514350" indent="-514350">
              <a:buFont typeface="Arial" panose="020B0604020202020204" pitchFamily="34" charset="0"/>
              <a:buChar char="•"/>
            </a:pPr>
            <a:r>
              <a:rPr lang="fa-IR" sz="2800" dirty="0" err="1" smtClean="0">
                <a:solidFill>
                  <a:schemeClr val="accent4">
                    <a:lumMod val="50000"/>
                  </a:schemeClr>
                </a:solidFill>
                <a:cs typeface="B Mitra" pitchFamily="2" charset="-78"/>
              </a:rPr>
              <a:t>بی‌اهمیت</a:t>
            </a:r>
            <a:r>
              <a:rPr lang="fa-IR" sz="2800" dirty="0" smtClean="0">
                <a:solidFill>
                  <a:schemeClr val="accent4">
                    <a:lumMod val="50000"/>
                  </a:schemeClr>
                </a:solidFill>
                <a:cs typeface="B Mitra" pitchFamily="2" charset="-78"/>
              </a:rPr>
              <a:t> شدن وقت و </a:t>
            </a:r>
            <a:r>
              <a:rPr lang="fa-IR" sz="2800" dirty="0" err="1" smtClean="0">
                <a:solidFill>
                  <a:schemeClr val="accent4">
                    <a:lumMod val="50000"/>
                  </a:schemeClr>
                </a:solidFill>
                <a:cs typeface="B Mitra" pitchFamily="2" charset="-78"/>
              </a:rPr>
              <a:t>فرصت‌ها</a:t>
            </a:r>
            <a:endParaRPr lang="fa-IR" sz="2800" dirty="0" smtClean="0">
              <a:solidFill>
                <a:schemeClr val="accent4">
                  <a:lumMod val="50000"/>
                </a:schemeClr>
              </a:solidFill>
              <a:cs typeface="B Mitra" pitchFamily="2" charset="-78"/>
            </a:endParaRPr>
          </a:p>
          <a:p>
            <a:pPr marL="514350" indent="-514350">
              <a:buFont typeface="Arial" panose="020B0604020202020204" pitchFamily="34" charset="0"/>
              <a:buChar char="•"/>
            </a:pPr>
            <a:r>
              <a:rPr lang="fa-IR" sz="2800" dirty="0" smtClean="0">
                <a:solidFill>
                  <a:schemeClr val="accent4">
                    <a:lumMod val="50000"/>
                  </a:schemeClr>
                </a:solidFill>
                <a:cs typeface="B Mitra" pitchFamily="2" charset="-78"/>
              </a:rPr>
              <a:t>وابستگی و اعتیاد به همراه</a:t>
            </a:r>
          </a:p>
          <a:p>
            <a:pPr marL="514350" indent="-514350">
              <a:buFont typeface="Arial" panose="020B0604020202020204" pitchFamily="34" charset="0"/>
              <a:buChar char="•"/>
            </a:pPr>
            <a:r>
              <a:rPr lang="fa-IR" sz="2800" dirty="0" smtClean="0">
                <a:solidFill>
                  <a:schemeClr val="accent4">
                    <a:lumMod val="50000"/>
                  </a:schemeClr>
                </a:solidFill>
                <a:cs typeface="B Mitra" pitchFamily="2" charset="-78"/>
              </a:rPr>
              <a:t>عادت به مصرف‌گرایی بی‌هدف</a:t>
            </a:r>
          </a:p>
          <a:p>
            <a:pPr marL="514350" indent="-514350">
              <a:buFont typeface="Arial" panose="020B0604020202020204" pitchFamily="34" charset="0"/>
              <a:buChar char="•"/>
            </a:pPr>
            <a:r>
              <a:rPr lang="fa-IR" sz="2800" dirty="0" err="1" smtClean="0">
                <a:solidFill>
                  <a:schemeClr val="accent4">
                    <a:lumMod val="50000"/>
                  </a:schemeClr>
                </a:solidFill>
                <a:cs typeface="B Mitra" pitchFamily="2" charset="-78"/>
              </a:rPr>
              <a:t>کنجکاوی‌های</a:t>
            </a:r>
            <a:r>
              <a:rPr lang="fa-IR" sz="2800" dirty="0" smtClean="0">
                <a:solidFill>
                  <a:schemeClr val="accent4">
                    <a:lumMod val="50000"/>
                  </a:schemeClr>
                </a:solidFill>
                <a:cs typeface="B Mitra" pitchFamily="2" charset="-78"/>
              </a:rPr>
              <a:t> جنسی و سهولت ارتباط با جنس مخالف</a:t>
            </a:r>
          </a:p>
          <a:p>
            <a:pPr marL="514350" indent="-514350">
              <a:buFont typeface="Arial" panose="020B0604020202020204" pitchFamily="34" charset="0"/>
              <a:buChar char="•"/>
            </a:pPr>
            <a:r>
              <a:rPr lang="fa-IR" sz="2800" dirty="0" err="1" smtClean="0">
                <a:solidFill>
                  <a:schemeClr val="accent4">
                    <a:lumMod val="50000"/>
                  </a:schemeClr>
                </a:solidFill>
                <a:cs typeface="B Mitra" pitchFamily="2" charset="-78"/>
              </a:rPr>
              <a:t>بی‌اهمیت</a:t>
            </a:r>
            <a:r>
              <a:rPr lang="fa-IR" sz="2800" dirty="0" smtClean="0">
                <a:solidFill>
                  <a:schemeClr val="accent4">
                    <a:lumMod val="50000"/>
                  </a:schemeClr>
                </a:solidFill>
                <a:cs typeface="B Mitra" pitchFamily="2" charset="-78"/>
              </a:rPr>
              <a:t> شدن همه مسائل زندگی</a:t>
            </a:r>
          </a:p>
          <a:p>
            <a:pPr marL="514350" indent="-514350">
              <a:buFont typeface="Arial" panose="020B0604020202020204" pitchFamily="34" charset="0"/>
              <a:buChar char="•"/>
            </a:pPr>
            <a:r>
              <a:rPr lang="fa-IR" sz="2800" dirty="0" smtClean="0">
                <a:solidFill>
                  <a:schemeClr val="accent4">
                    <a:lumMod val="50000"/>
                  </a:schemeClr>
                </a:solidFill>
                <a:cs typeface="B Mitra" pitchFamily="2" charset="-78"/>
              </a:rPr>
              <a:t>شکسته شدن حریم‌های اخلاقی(قبح گناه)</a:t>
            </a:r>
          </a:p>
          <a:p>
            <a:pPr marL="514350" indent="-514350">
              <a:buFont typeface="Arial" panose="020B0604020202020204" pitchFamily="34" charset="0"/>
              <a:buChar char="•"/>
            </a:pPr>
            <a:r>
              <a:rPr lang="fa-IR" sz="2800" dirty="0" smtClean="0">
                <a:solidFill>
                  <a:schemeClr val="accent4">
                    <a:lumMod val="50000"/>
                  </a:schemeClr>
                </a:solidFill>
                <a:cs typeface="B Mitra" pitchFamily="2" charset="-78"/>
              </a:rPr>
              <a:t>بازی با همه مقدسات</a:t>
            </a:r>
          </a:p>
          <a:p>
            <a:pPr marL="514350" indent="-514350">
              <a:buFont typeface="Arial" panose="020B0604020202020204" pitchFamily="34" charset="0"/>
              <a:buChar char="•"/>
            </a:pPr>
            <a:r>
              <a:rPr lang="fa-IR" sz="2800" dirty="0" smtClean="0">
                <a:solidFill>
                  <a:schemeClr val="accent4">
                    <a:lumMod val="50000"/>
                  </a:schemeClr>
                </a:solidFill>
                <a:cs typeface="B Mitra" pitchFamily="2" charset="-78"/>
              </a:rPr>
              <a:t>پناهگاهی با سقف کاذب</a:t>
            </a:r>
          </a:p>
          <a:p>
            <a:pPr marL="514350" indent="-514350">
              <a:buFont typeface="Arial" panose="020B0604020202020204" pitchFamily="34" charset="0"/>
              <a:buChar char="•"/>
            </a:pPr>
            <a:r>
              <a:rPr lang="fa-IR" sz="2800" dirty="0" smtClean="0">
                <a:solidFill>
                  <a:schemeClr val="accent4">
                    <a:lumMod val="50000"/>
                  </a:schemeClr>
                </a:solidFill>
                <a:cs typeface="B Mitra" pitchFamily="2" charset="-78"/>
              </a:rPr>
              <a:t>شبهه اندوزی </a:t>
            </a:r>
            <a:r>
              <a:rPr lang="fa-IR" sz="2800" dirty="0" err="1" smtClean="0">
                <a:solidFill>
                  <a:schemeClr val="accent4">
                    <a:lumMod val="50000"/>
                  </a:schemeClr>
                </a:solidFill>
                <a:cs typeface="B Mitra" pitchFamily="2" charset="-78"/>
              </a:rPr>
              <a:t>بی‌پاسخ</a:t>
            </a:r>
            <a:endParaRPr lang="fa-IR" sz="2800" dirty="0" smtClean="0">
              <a:solidFill>
                <a:schemeClr val="accent4">
                  <a:lumMod val="50000"/>
                </a:schemeClr>
              </a:solidFill>
              <a:cs typeface="B Mitra" pitchFamily="2" charset="-78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2" dur="1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7" dur="1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rtl="1"/>
            <a:r>
              <a:rPr lang="fa-IR" dirty="0" smtClean="0">
                <a:cs typeface="B Titr" pitchFamily="2" charset="-78"/>
              </a:rPr>
              <a:t>راهکارها</a:t>
            </a:r>
            <a:endParaRPr lang="fa-IR" dirty="0"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Autofit/>
          </a:bodyPr>
          <a:lstStyle/>
          <a:p>
            <a:pPr marL="457200" indent="-457200" algn="r" rtl="1">
              <a:buFont typeface="Wingdings" panose="05000000000000000000" pitchFamily="2" charset="2"/>
              <a:buChar char="v"/>
            </a:pPr>
            <a:r>
              <a:rPr lang="fa-IR" sz="3200" b="1" dirty="0" smtClean="0">
                <a:solidFill>
                  <a:schemeClr val="tx2">
                    <a:lumMod val="50000"/>
                  </a:schemeClr>
                </a:solidFill>
              </a:rPr>
              <a:t>منبع لذت نکردن موبایل</a:t>
            </a: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fa-IR" sz="3200" b="1" dirty="0">
                <a:solidFill>
                  <a:schemeClr val="tx2">
                    <a:lumMod val="50000"/>
                  </a:schemeClr>
                </a:solidFill>
              </a:rPr>
              <a:t>تغییر نگاه از سرگرمی به ارتباطی</a:t>
            </a:r>
          </a:p>
          <a:p>
            <a:pPr marL="457200" indent="-457200" algn="r" rtl="1">
              <a:buFont typeface="Wingdings" panose="05000000000000000000" pitchFamily="2" charset="2"/>
              <a:buChar char="v"/>
            </a:pPr>
            <a:r>
              <a:rPr lang="fa-IR" sz="3200" b="1" dirty="0" smtClean="0">
                <a:solidFill>
                  <a:schemeClr val="tx2">
                    <a:lumMod val="50000"/>
                  </a:schemeClr>
                </a:solidFill>
              </a:rPr>
              <a:t>استفاده تدریجی</a:t>
            </a:r>
          </a:p>
          <a:p>
            <a:pPr marL="457200" indent="-457200" algn="r" rtl="1">
              <a:buFont typeface="Wingdings" panose="05000000000000000000" pitchFamily="2" charset="2"/>
              <a:buChar char="v"/>
            </a:pPr>
            <a:r>
              <a:rPr lang="fa-IR" sz="3200" b="1" dirty="0" smtClean="0">
                <a:solidFill>
                  <a:schemeClr val="tx2">
                    <a:lumMod val="50000"/>
                  </a:schemeClr>
                </a:solidFill>
              </a:rPr>
              <a:t>تأخیر در خرید و خرید </a:t>
            </a:r>
            <a:r>
              <a:rPr lang="fa-IR" sz="3200" b="1" dirty="0" err="1" smtClean="0">
                <a:solidFill>
                  <a:schemeClr val="tx2">
                    <a:lumMod val="50000"/>
                  </a:schemeClr>
                </a:solidFill>
              </a:rPr>
              <a:t>ساده‌ترین</a:t>
            </a:r>
            <a:endParaRPr lang="fa-IR" sz="3200" b="1" dirty="0" smtClean="0">
              <a:solidFill>
                <a:schemeClr val="tx2">
                  <a:lumMod val="50000"/>
                </a:schemeClr>
              </a:solidFill>
            </a:endParaRPr>
          </a:p>
          <a:p>
            <a:pPr marL="457200" indent="-457200" algn="r" rtl="1">
              <a:buFont typeface="Wingdings" panose="05000000000000000000" pitchFamily="2" charset="2"/>
              <a:buChar char="v"/>
            </a:pPr>
            <a:r>
              <a:rPr lang="fa-IR" sz="3200" b="1" dirty="0" smtClean="0">
                <a:solidFill>
                  <a:schemeClr val="tx2">
                    <a:lumMod val="50000"/>
                  </a:schemeClr>
                </a:solidFill>
              </a:rPr>
              <a:t>آموزش و آگاهی بخشی </a:t>
            </a:r>
          </a:p>
          <a:p>
            <a:pPr marL="745236" lvl="3" indent="-457200">
              <a:buFont typeface="Wingdings" panose="05000000000000000000" pitchFamily="2" charset="2"/>
              <a:buChar char="ü"/>
            </a:pPr>
            <a:r>
              <a:rPr lang="fa-IR" sz="3200" b="1" dirty="0">
                <a:solidFill>
                  <a:schemeClr val="tx2">
                    <a:lumMod val="50000"/>
                  </a:schemeClr>
                </a:solidFill>
              </a:rPr>
              <a:t>آموزش احکام موبایل</a:t>
            </a:r>
          </a:p>
          <a:p>
            <a:pPr marL="745236" lvl="3" indent="-457200">
              <a:buFont typeface="Wingdings" panose="05000000000000000000" pitchFamily="2" charset="2"/>
              <a:buChar char="ü"/>
            </a:pPr>
            <a:r>
              <a:rPr lang="fa-IR" sz="3200" b="1" dirty="0">
                <a:solidFill>
                  <a:schemeClr val="tx2">
                    <a:lumMod val="50000"/>
                  </a:schemeClr>
                </a:solidFill>
              </a:rPr>
              <a:t>آموزش </a:t>
            </a:r>
            <a:r>
              <a:rPr lang="fa-IR" sz="3200" b="1" dirty="0" err="1">
                <a:solidFill>
                  <a:schemeClr val="tx2">
                    <a:lumMod val="50000"/>
                  </a:schemeClr>
                </a:solidFill>
              </a:rPr>
              <a:t>بهره‌وری</a:t>
            </a:r>
            <a:r>
              <a:rPr lang="fa-IR" sz="3200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fa-IR" sz="3200" b="1" dirty="0" smtClean="0">
                <a:solidFill>
                  <a:schemeClr val="tx2">
                    <a:lumMod val="50000"/>
                  </a:schemeClr>
                </a:solidFill>
              </a:rPr>
              <a:t>درست</a:t>
            </a:r>
          </a:p>
          <a:p>
            <a:pPr marL="745236" lvl="3" indent="-457200">
              <a:buFont typeface="Wingdings" panose="05000000000000000000" pitchFamily="2" charset="2"/>
              <a:buChar char="ü"/>
            </a:pPr>
            <a:r>
              <a:rPr lang="fa-IR" sz="3200" b="1" dirty="0" smtClean="0">
                <a:solidFill>
                  <a:schemeClr val="tx2">
                    <a:lumMod val="50000"/>
                  </a:schemeClr>
                </a:solidFill>
              </a:rPr>
              <a:t>آگاهی از آسیب</a:t>
            </a:r>
            <a:endParaRPr lang="fa-IR" sz="3200" dirty="0" smtClean="0">
              <a:solidFill>
                <a:schemeClr val="tx2">
                  <a:lumMod val="50000"/>
                </a:schemeClr>
              </a:solidFill>
            </a:endParaRPr>
          </a:p>
          <a:p>
            <a:pPr marL="973836" lvl="4" indent="-457200">
              <a:buFont typeface="Arial" panose="020B0604020202020204" pitchFamily="34" charset="0"/>
              <a:buChar char="•"/>
            </a:pPr>
            <a:endParaRPr lang="fa-IR" sz="3200" b="1" dirty="0" smtClean="0">
              <a:solidFill>
                <a:schemeClr val="tx2">
                  <a:lumMod val="50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/>
              <a:t>راهکارها</a:t>
            </a:r>
          </a:p>
        </p:txBody>
      </p:sp>
      <p:sp>
        <p:nvSpPr>
          <p:cNvPr id="3" name="نگهدارنده مکان محتوا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457200" indent="-457200">
              <a:buFont typeface="Wingdings" panose="05000000000000000000" pitchFamily="2" charset="2"/>
              <a:buChar char="v"/>
            </a:pPr>
            <a:r>
              <a:rPr lang="fa-IR" sz="3200" b="1" dirty="0">
                <a:solidFill>
                  <a:schemeClr val="tx2">
                    <a:lumMod val="50000"/>
                  </a:schemeClr>
                </a:solidFill>
              </a:rPr>
              <a:t>وضع قوانین و شرایط</a:t>
            </a:r>
          </a:p>
          <a:p>
            <a:pPr lvl="1">
              <a:buFont typeface="Wingdings" panose="05000000000000000000" pitchFamily="2" charset="2"/>
              <a:buChar char="v"/>
            </a:pPr>
            <a:r>
              <a:rPr lang="fa-IR" sz="2800" b="1" dirty="0">
                <a:solidFill>
                  <a:schemeClr val="tx2">
                    <a:lumMod val="50000"/>
                  </a:schemeClr>
                </a:solidFill>
              </a:rPr>
              <a:t>اجازه بازدید</a:t>
            </a:r>
          </a:p>
          <a:p>
            <a:pPr lvl="1">
              <a:buFont typeface="Wingdings" panose="05000000000000000000" pitchFamily="2" charset="2"/>
              <a:buChar char="v"/>
            </a:pPr>
            <a:r>
              <a:rPr lang="fa-IR" sz="2800" b="1" dirty="0">
                <a:solidFill>
                  <a:schemeClr val="tx2">
                    <a:lumMod val="50000"/>
                  </a:schemeClr>
                </a:solidFill>
              </a:rPr>
              <a:t>نگذاشتن رمز</a:t>
            </a:r>
          </a:p>
          <a:p>
            <a:pPr lvl="1">
              <a:buFont typeface="Wingdings" panose="05000000000000000000" pitchFamily="2" charset="2"/>
              <a:buChar char="v"/>
            </a:pPr>
            <a:r>
              <a:rPr lang="fa-IR" sz="2800" b="1" dirty="0">
                <a:solidFill>
                  <a:schemeClr val="tx2">
                    <a:lumMod val="50000"/>
                  </a:schemeClr>
                </a:solidFill>
              </a:rPr>
              <a:t>اجازه محرومیت و محدود سازی</a:t>
            </a: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fa-IR" sz="3200" b="1" dirty="0">
                <a:solidFill>
                  <a:schemeClr val="tx2">
                    <a:lumMod val="50000"/>
                  </a:schemeClr>
                </a:solidFill>
              </a:rPr>
              <a:t>الگو شدن والدین</a:t>
            </a: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fa-IR" sz="3200" b="1" dirty="0" err="1">
                <a:solidFill>
                  <a:schemeClr val="tx2">
                    <a:lumMod val="50000"/>
                  </a:schemeClr>
                </a:solidFill>
              </a:rPr>
              <a:t>شخصیت‌بخشی</a:t>
            </a:r>
            <a:r>
              <a:rPr lang="fa-IR" sz="3200" b="1" dirty="0">
                <a:solidFill>
                  <a:schemeClr val="tx2">
                    <a:lumMod val="50000"/>
                  </a:schemeClr>
                </a:solidFill>
              </a:rPr>
              <a:t> و تقویت </a:t>
            </a:r>
            <a:r>
              <a:rPr lang="fa-IR" sz="3200" b="1" dirty="0" err="1">
                <a:solidFill>
                  <a:schemeClr val="tx2">
                    <a:lumMod val="50000"/>
                  </a:schemeClr>
                </a:solidFill>
              </a:rPr>
              <a:t>هدف‌گذاری</a:t>
            </a:r>
            <a:endParaRPr lang="fa-IR" sz="3200" b="1" dirty="0">
              <a:solidFill>
                <a:schemeClr val="tx2">
                  <a:lumMod val="50000"/>
                </a:schemeClr>
              </a:solidFill>
            </a:endParaRP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fa-IR" sz="3200" b="1" dirty="0">
                <a:solidFill>
                  <a:schemeClr val="tx2">
                    <a:lumMod val="50000"/>
                  </a:schemeClr>
                </a:solidFill>
              </a:rPr>
              <a:t>ایجاد </a:t>
            </a:r>
            <a:r>
              <a:rPr lang="fa-IR" sz="3200" b="1" dirty="0" err="1">
                <a:solidFill>
                  <a:schemeClr val="tx2">
                    <a:lumMod val="50000"/>
                  </a:schemeClr>
                </a:solidFill>
              </a:rPr>
              <a:t>سرگرمی‌های</a:t>
            </a:r>
            <a:r>
              <a:rPr lang="fa-IR" sz="3200" b="1" dirty="0">
                <a:solidFill>
                  <a:schemeClr val="tx2">
                    <a:lumMod val="50000"/>
                  </a:schemeClr>
                </a:solidFill>
              </a:rPr>
              <a:t> سالم</a:t>
            </a:r>
          </a:p>
          <a:p>
            <a:endParaRPr lang="fa-IR" b="1" dirty="0"/>
          </a:p>
        </p:txBody>
      </p:sp>
    </p:spTree>
    <p:extLst>
      <p:ext uri="{BB962C8B-B14F-4D97-AF65-F5344CB8AC3E}">
        <p14:creationId xmlns:p14="http://schemas.microsoft.com/office/powerpoint/2010/main" val="490123265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b="1" dirty="0" smtClean="0">
                <a:cs typeface="B Titr" pitchFamily="2" charset="-78"/>
              </a:rPr>
              <a:t>مدیریت</a:t>
            </a:r>
            <a:r>
              <a:rPr lang="fa-IR" dirty="0" smtClean="0"/>
              <a:t> </a:t>
            </a:r>
            <a:r>
              <a:rPr lang="fa-IR" b="1" dirty="0" smtClean="0">
                <a:cs typeface="B Titr" pitchFamily="2" charset="-78"/>
              </a:rPr>
              <a:t>غریزه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fa-IR" sz="8800" b="1" dirty="0" smtClean="0">
                <a:solidFill>
                  <a:srgbClr val="FF0000"/>
                </a:solidFill>
                <a:cs typeface="B Farnaz" pitchFamily="2" charset="-78"/>
              </a:rPr>
              <a:t>چرا</a:t>
            </a:r>
            <a:r>
              <a:rPr lang="fa-IR" sz="8800" b="1" dirty="0" smtClean="0">
                <a:solidFill>
                  <a:srgbClr val="FFC000"/>
                </a:solidFill>
                <a:cs typeface="B Farnaz" pitchFamily="2" charset="-78"/>
              </a:rPr>
              <a:t>؟</a:t>
            </a:r>
          </a:p>
          <a:p>
            <a:pPr algn="ctr">
              <a:buNone/>
            </a:pPr>
            <a:r>
              <a:rPr lang="fa-IR" sz="8800" b="1" dirty="0" smtClean="0">
                <a:solidFill>
                  <a:srgbClr val="7030A0"/>
                </a:solidFill>
                <a:cs typeface="B Farnaz" pitchFamily="2" charset="-78"/>
              </a:rPr>
              <a:t>چگونه</a:t>
            </a:r>
            <a:r>
              <a:rPr lang="fa-IR" sz="8800" b="1" dirty="0" smtClean="0">
                <a:solidFill>
                  <a:srgbClr val="00B050"/>
                </a:solidFill>
                <a:cs typeface="B Farnaz" pitchFamily="2" charset="-78"/>
              </a:rPr>
              <a:t>؟</a:t>
            </a:r>
            <a:endParaRPr lang="fa-IR" sz="8800" b="1" dirty="0">
              <a:solidFill>
                <a:srgbClr val="00B050"/>
              </a:solidFill>
              <a:cs typeface="B Farnaz" pitchFamily="2" charset="-78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b="1" dirty="0" smtClean="0">
                <a:cs typeface="B Titr" pitchFamily="2" charset="-78"/>
              </a:rPr>
              <a:t>انواع مشکلات جنسی</a:t>
            </a:r>
            <a:endParaRPr lang="fa-IR" b="1" dirty="0"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ln>
            <a:solidFill>
              <a:srgbClr val="00B050"/>
            </a:solidFill>
          </a:ln>
        </p:spPr>
        <p:txBody>
          <a:bodyPr>
            <a:normAutofit/>
          </a:bodyPr>
          <a:lstStyle/>
          <a:p>
            <a:r>
              <a:rPr lang="fa-IR" sz="4000" b="1" dirty="0" smtClean="0">
                <a:cs typeface="B Mitra" pitchFamily="2" charset="-78"/>
              </a:rPr>
              <a:t>خیال‌پردازی‌های جنسی</a:t>
            </a:r>
          </a:p>
          <a:p>
            <a:r>
              <a:rPr lang="fa-IR" sz="4000" b="1" dirty="0" smtClean="0">
                <a:cs typeface="B Mitra" pitchFamily="2" charset="-78"/>
              </a:rPr>
              <a:t>ابتذال گرایی</a:t>
            </a:r>
            <a:r>
              <a:rPr lang="fa-IR" sz="3200" b="1" dirty="0" smtClean="0">
                <a:cs typeface="B Mitra" pitchFamily="2" charset="-78"/>
              </a:rPr>
              <a:t>(فیلم، عکس، وبلاگ نویسی، سایت‌ها و...)</a:t>
            </a:r>
            <a:endParaRPr lang="fa-IR" sz="4000" b="1" dirty="0" smtClean="0">
              <a:cs typeface="B Mitra" pitchFamily="2" charset="-78"/>
            </a:endParaRPr>
          </a:p>
          <a:p>
            <a:r>
              <a:rPr lang="fa-IR" sz="4000" b="1" dirty="0" smtClean="0">
                <a:cs typeface="B Mitra" pitchFamily="2" charset="-78"/>
              </a:rPr>
              <a:t>ارتباطات نامشروع(موافق و مخالف)</a:t>
            </a:r>
          </a:p>
          <a:p>
            <a:r>
              <a:rPr lang="fa-IR" sz="4000" b="1" smtClean="0">
                <a:cs typeface="B Mitra" pitchFamily="2" charset="-78"/>
              </a:rPr>
              <a:t>تماشاگری جنسی</a:t>
            </a:r>
          </a:p>
          <a:p>
            <a:r>
              <a:rPr lang="fa-IR" sz="4000" b="1" dirty="0" smtClean="0">
                <a:cs typeface="B Mitra" pitchFamily="2" charset="-78"/>
              </a:rPr>
              <a:t>خودارضایی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sz="4000" dirty="0" smtClean="0">
                <a:cs typeface="B Titr" pitchFamily="2" charset="-78"/>
              </a:rPr>
              <a:t>دلایل و زمینه‌ها</a:t>
            </a:r>
            <a:endParaRPr lang="fa-IR" sz="4000" dirty="0"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Autofit/>
          </a:bodyPr>
          <a:lstStyle/>
          <a:p>
            <a:pPr lvl="1"/>
            <a:r>
              <a:rPr lang="fa-IR" sz="3200" b="1" dirty="0" smtClean="0">
                <a:solidFill>
                  <a:schemeClr val="accent6">
                    <a:lumMod val="50000"/>
                  </a:schemeClr>
                </a:solidFill>
                <a:cs typeface="B Mitra" pitchFamily="2" charset="-78"/>
              </a:rPr>
              <a:t>انزوا و تنهایی</a:t>
            </a:r>
          </a:p>
          <a:p>
            <a:pPr lvl="1"/>
            <a:r>
              <a:rPr lang="fa-IR" sz="3200" b="1" dirty="0" smtClean="0">
                <a:solidFill>
                  <a:schemeClr val="accent6">
                    <a:lumMod val="50000"/>
                  </a:schemeClr>
                </a:solidFill>
                <a:cs typeface="B Mitra" pitchFamily="2" charset="-78"/>
              </a:rPr>
              <a:t>کمبود محبت</a:t>
            </a:r>
          </a:p>
          <a:p>
            <a:pPr lvl="1"/>
            <a:r>
              <a:rPr lang="fa-IR" sz="3200" b="1" dirty="0" smtClean="0">
                <a:solidFill>
                  <a:schemeClr val="accent6">
                    <a:lumMod val="50000"/>
                  </a:schemeClr>
                </a:solidFill>
                <a:cs typeface="B Mitra" pitchFamily="2" charset="-78"/>
              </a:rPr>
              <a:t>تربیت نادرست</a:t>
            </a:r>
          </a:p>
          <a:p>
            <a:pPr lvl="1"/>
            <a:r>
              <a:rPr lang="fa-IR" sz="3200" b="1" dirty="0" smtClean="0">
                <a:solidFill>
                  <a:schemeClr val="accent6">
                    <a:lumMod val="50000"/>
                  </a:schemeClr>
                </a:solidFill>
                <a:cs typeface="B Mitra" pitchFamily="2" charset="-78"/>
              </a:rPr>
              <a:t>تظاهر جنسی والدین</a:t>
            </a:r>
          </a:p>
          <a:p>
            <a:pPr lvl="1"/>
            <a:r>
              <a:rPr lang="fa-IR" sz="3200" b="1" dirty="0" smtClean="0">
                <a:solidFill>
                  <a:schemeClr val="accent6">
                    <a:lumMod val="50000"/>
                  </a:schemeClr>
                </a:solidFill>
                <a:cs typeface="B Mitra" pitchFamily="2" charset="-78"/>
              </a:rPr>
              <a:t>محیط ناسالم</a:t>
            </a:r>
          </a:p>
          <a:p>
            <a:pPr lvl="1"/>
            <a:r>
              <a:rPr lang="fa-IR" sz="3200" b="1" dirty="0" smtClean="0">
                <a:solidFill>
                  <a:schemeClr val="accent6">
                    <a:lumMod val="50000"/>
                  </a:schemeClr>
                </a:solidFill>
                <a:cs typeface="B Mitra" pitchFamily="2" charset="-78"/>
              </a:rPr>
              <a:t>بلوغ زودرس</a:t>
            </a:r>
          </a:p>
          <a:p>
            <a:pPr lvl="1"/>
            <a:r>
              <a:rPr lang="fa-IR" sz="3200" b="1" dirty="0" smtClean="0">
                <a:solidFill>
                  <a:schemeClr val="accent6">
                    <a:lumMod val="50000"/>
                  </a:schemeClr>
                </a:solidFill>
                <a:cs typeface="B Mitra" pitchFamily="2" charset="-78"/>
              </a:rPr>
              <a:t>کنجکاوی جنسی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sz="4000" dirty="0" smtClean="0">
                <a:cs typeface="B Titr" pitchFamily="2" charset="-78"/>
              </a:rPr>
              <a:t>دلایل و زمینه‌ها</a:t>
            </a:r>
            <a:endParaRPr lang="fa-IR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1"/>
            <a:r>
              <a:rPr lang="fa-IR" sz="3200" b="1" dirty="0" smtClean="0">
                <a:solidFill>
                  <a:schemeClr val="accent6">
                    <a:lumMod val="50000"/>
                  </a:schemeClr>
                </a:solidFill>
                <a:cs typeface="B Mitra" pitchFamily="2" charset="-78"/>
              </a:rPr>
              <a:t>بی‌کاری و نداشتن برنامه</a:t>
            </a:r>
          </a:p>
          <a:p>
            <a:pPr lvl="1"/>
            <a:r>
              <a:rPr lang="fa-IR" sz="3200" b="1" dirty="0" smtClean="0">
                <a:solidFill>
                  <a:schemeClr val="accent6">
                    <a:lumMod val="50000"/>
                  </a:schemeClr>
                </a:solidFill>
                <a:cs typeface="B Mitra" pitchFamily="2" charset="-78"/>
              </a:rPr>
              <a:t>دوستی با جنس مخالف</a:t>
            </a:r>
          </a:p>
          <a:p>
            <a:pPr lvl="1"/>
            <a:r>
              <a:rPr lang="fa-IR" sz="3200" b="1" dirty="0" smtClean="0">
                <a:solidFill>
                  <a:schemeClr val="accent6">
                    <a:lumMod val="50000"/>
                  </a:schemeClr>
                </a:solidFill>
                <a:cs typeface="B Mitra" pitchFamily="2" charset="-78"/>
              </a:rPr>
              <a:t>اضطراب و نگرانی</a:t>
            </a:r>
          </a:p>
          <a:p>
            <a:pPr lvl="1"/>
            <a:r>
              <a:rPr lang="fa-IR" sz="3200" b="1" dirty="0" smtClean="0">
                <a:solidFill>
                  <a:schemeClr val="accent6">
                    <a:lumMod val="50000"/>
                  </a:schemeClr>
                </a:solidFill>
                <a:cs typeface="B Mitra" pitchFamily="2" charset="-78"/>
              </a:rPr>
              <a:t>تبلیغات هم‌سالان</a:t>
            </a:r>
          </a:p>
          <a:p>
            <a:pPr lvl="1"/>
            <a:r>
              <a:rPr lang="fa-IR" sz="3200" b="1" dirty="0" smtClean="0">
                <a:solidFill>
                  <a:schemeClr val="accent6">
                    <a:lumMod val="50000"/>
                  </a:schemeClr>
                </a:solidFill>
                <a:cs typeface="B Mitra" pitchFamily="2" charset="-78"/>
              </a:rPr>
              <a:t> ضعف اخلاقی خانوادگی</a:t>
            </a:r>
          </a:p>
          <a:p>
            <a:pPr lvl="1"/>
            <a:r>
              <a:rPr lang="fa-IR" sz="3200" b="1" dirty="0" smtClean="0">
                <a:solidFill>
                  <a:schemeClr val="accent6">
                    <a:lumMod val="50000"/>
                  </a:schemeClr>
                </a:solidFill>
                <a:cs typeface="B Mitra" pitchFamily="2" charset="-78"/>
              </a:rPr>
              <a:t>وجود وسایل و کتاب‌های تحریک کننده</a:t>
            </a:r>
          </a:p>
          <a:p>
            <a:pPr lvl="1"/>
            <a:r>
              <a:rPr lang="fa-IR" sz="3200" b="1" dirty="0" smtClean="0">
                <a:solidFill>
                  <a:schemeClr val="accent6">
                    <a:lumMod val="50000"/>
                  </a:schemeClr>
                </a:solidFill>
                <a:cs typeface="B Mitra" pitchFamily="2" charset="-78"/>
              </a:rPr>
              <a:t>سهولت دسترسی به اطلاعات جنسی</a:t>
            </a:r>
          </a:p>
          <a:p>
            <a:pPr lvl="1"/>
            <a:r>
              <a:rPr lang="fa-IR" sz="3200" b="1" dirty="0" smtClean="0">
                <a:solidFill>
                  <a:schemeClr val="accent6">
                    <a:lumMod val="50000"/>
                  </a:schemeClr>
                </a:solidFill>
                <a:cs typeface="B Mitra" pitchFamily="2" charset="-78"/>
              </a:rPr>
              <a:t>حریم‌های شکسته شده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fa-IR" sz="5400" dirty="0" smtClean="0">
                <a:cs typeface="2  Arshia" pitchFamily="2" charset="-78"/>
              </a:rPr>
              <a:t>آسیب‌ها</a:t>
            </a:r>
            <a:endParaRPr lang="fa-IR" sz="5400" dirty="0">
              <a:cs typeface="2  Arshia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fa-IR" sz="4400" b="1" dirty="0" smtClean="0">
                <a:solidFill>
                  <a:srgbClr val="7030A0"/>
                </a:solidFill>
                <a:cs typeface="B Roya" pitchFamily="2" charset="-78"/>
              </a:rPr>
              <a:t>روحی ـ روانی</a:t>
            </a:r>
          </a:p>
          <a:p>
            <a:r>
              <a:rPr lang="fa-IR" sz="4400" b="1" dirty="0" smtClean="0">
                <a:solidFill>
                  <a:srgbClr val="7030A0"/>
                </a:solidFill>
                <a:cs typeface="B Roya" pitchFamily="2" charset="-78"/>
              </a:rPr>
              <a:t>جسمی</a:t>
            </a:r>
          </a:p>
          <a:p>
            <a:r>
              <a:rPr lang="fa-IR" sz="4400" b="1" dirty="0" smtClean="0">
                <a:solidFill>
                  <a:srgbClr val="7030A0"/>
                </a:solidFill>
                <a:cs typeface="B Roya" pitchFamily="2" charset="-78"/>
              </a:rPr>
              <a:t>معنوی</a:t>
            </a:r>
          </a:p>
          <a:p>
            <a:r>
              <a:rPr lang="fa-IR" sz="4400" b="1" dirty="0" smtClean="0">
                <a:solidFill>
                  <a:srgbClr val="7030A0"/>
                </a:solidFill>
                <a:cs typeface="B Roya" pitchFamily="2" charset="-78"/>
              </a:rPr>
              <a:t>اجتماعی</a:t>
            </a:r>
            <a:endParaRPr lang="fa-IR" sz="4400" b="1" dirty="0">
              <a:solidFill>
                <a:srgbClr val="7030A0"/>
              </a:solidFill>
              <a:cs typeface="B Roya" pitchFamily="2" charset="-78"/>
            </a:endParaRPr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b="1" dirty="0" smtClean="0">
                <a:cs typeface="B Titr" pitchFamily="2" charset="-78"/>
              </a:rPr>
              <a:t>رهایی از خودارضایی</a:t>
            </a:r>
            <a:endParaRPr lang="fa-IR" b="1" dirty="0"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100628"/>
            <a:ext cx="8305800" cy="4766772"/>
          </a:xfrm>
        </p:spPr>
        <p:txBody>
          <a:bodyPr>
            <a:noAutofit/>
          </a:bodyPr>
          <a:lstStyle/>
          <a:p>
            <a:pPr marL="571500" indent="-571500" algn="just">
              <a:buFont typeface="Wingdings" panose="05000000000000000000" pitchFamily="2" charset="2"/>
              <a:buChar char="§"/>
            </a:pPr>
            <a:r>
              <a:rPr lang="fa-IR" sz="3600" dirty="0">
                <a:cs typeface="B Mitra" pitchFamily="2" charset="-78"/>
              </a:rPr>
              <a:t>یاری خواستن از خدا</a:t>
            </a:r>
          </a:p>
          <a:p>
            <a:pPr marL="571500" lvl="0" indent="-571500" algn="just">
              <a:buFont typeface="Wingdings" panose="05000000000000000000" pitchFamily="2" charset="2"/>
              <a:buChar char="§"/>
            </a:pPr>
            <a:r>
              <a:rPr lang="fa-IR" sz="3600" b="1" dirty="0" smtClean="0">
                <a:cs typeface="B Mitra" pitchFamily="2" charset="-78"/>
              </a:rPr>
              <a:t>تغییر باورها</a:t>
            </a:r>
          </a:p>
          <a:p>
            <a:pPr lvl="2" algn="just">
              <a:buFont typeface="Courier New" panose="02070309020205020404" pitchFamily="49" charset="0"/>
              <a:buChar char="o"/>
            </a:pPr>
            <a:r>
              <a:rPr lang="fa-IR" sz="3200" b="1" dirty="0" smtClean="0">
                <a:solidFill>
                  <a:schemeClr val="accent1">
                    <a:lumMod val="50000"/>
                  </a:schemeClr>
                </a:solidFill>
                <a:cs typeface="B Mitra" pitchFamily="2" charset="-78"/>
              </a:rPr>
              <a:t>بی ضرر بودن</a:t>
            </a:r>
          </a:p>
          <a:p>
            <a:pPr lvl="2" algn="just">
              <a:buFont typeface="Courier New" panose="02070309020205020404" pitchFamily="49" charset="0"/>
              <a:buChar char="o"/>
            </a:pPr>
            <a:r>
              <a:rPr lang="fa-IR" sz="3200" b="1" dirty="0" smtClean="0">
                <a:solidFill>
                  <a:schemeClr val="accent1">
                    <a:lumMod val="50000"/>
                  </a:schemeClr>
                </a:solidFill>
                <a:cs typeface="B Mitra" pitchFamily="2" charset="-78"/>
              </a:rPr>
              <a:t>نیاز به تخلیه</a:t>
            </a:r>
          </a:p>
          <a:p>
            <a:pPr lvl="2" algn="just">
              <a:buFont typeface="Courier New" panose="02070309020205020404" pitchFamily="49" charset="0"/>
              <a:buChar char="o"/>
            </a:pPr>
            <a:r>
              <a:rPr lang="fa-IR" sz="3200" b="1" dirty="0" smtClean="0">
                <a:solidFill>
                  <a:schemeClr val="accent1">
                    <a:lumMod val="50000"/>
                  </a:schemeClr>
                </a:solidFill>
                <a:cs typeface="B Mitra" pitchFamily="2" charset="-78"/>
              </a:rPr>
              <a:t>بد به جای بدتر</a:t>
            </a:r>
          </a:p>
          <a:p>
            <a:pPr lvl="2" algn="just">
              <a:buFont typeface="Courier New" panose="02070309020205020404" pitchFamily="49" charset="0"/>
              <a:buChar char="o"/>
            </a:pPr>
            <a:r>
              <a:rPr lang="fa-IR" sz="3200" b="1" dirty="0" smtClean="0">
                <a:solidFill>
                  <a:schemeClr val="accent1">
                    <a:lumMod val="50000"/>
                  </a:schemeClr>
                </a:solidFill>
                <a:cs typeface="B Mitra" pitchFamily="2" charset="-78"/>
              </a:rPr>
              <a:t>محال بودن ترک و ناتوانی</a:t>
            </a:r>
          </a:p>
          <a:p>
            <a:pPr lvl="1" algn="just"/>
            <a:r>
              <a:rPr lang="fa-IR" sz="3600" b="1" dirty="0">
                <a:cs typeface="B Mitra" pitchFamily="2" charset="-78"/>
              </a:rPr>
              <a:t>مدیریت</a:t>
            </a:r>
            <a:r>
              <a:rPr lang="fa-IR" sz="3600" b="1" dirty="0" smtClean="0">
                <a:solidFill>
                  <a:schemeClr val="tx1"/>
                </a:solidFill>
                <a:cs typeface="B Mitra" pitchFamily="2" charset="-78"/>
              </a:rPr>
              <a:t> نگاه </a:t>
            </a:r>
          </a:p>
          <a:p>
            <a:pPr lvl="1" algn="just"/>
            <a:r>
              <a:rPr lang="fa-IR" sz="3600" b="1" dirty="0" smtClean="0">
                <a:cs typeface="B Mitra" pitchFamily="2" charset="-78"/>
              </a:rPr>
              <a:t>تنوع قلمرو </a:t>
            </a:r>
            <a:r>
              <a:rPr lang="fa-IR" sz="3600" b="1" dirty="0" err="1" smtClean="0">
                <a:cs typeface="B Mitra" pitchFamily="2" charset="-78"/>
              </a:rPr>
              <a:t>لذت‌های</a:t>
            </a:r>
            <a:r>
              <a:rPr lang="fa-IR" sz="3600" b="1" dirty="0" smtClean="0">
                <a:cs typeface="B Mitra" pitchFamily="2" charset="-78"/>
              </a:rPr>
              <a:t> صحیح</a:t>
            </a:r>
            <a:endParaRPr lang="en-US" sz="3600" b="1" dirty="0" smtClean="0">
              <a:solidFill>
                <a:schemeClr val="tx1"/>
              </a:solidFill>
              <a:cs typeface="B Mitra" pitchFamily="2" charset="-78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b="1" dirty="0" smtClean="0">
                <a:cs typeface="B Titr" pitchFamily="2" charset="-78"/>
              </a:rPr>
              <a:t>رهایی از خودارضایی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28600" y="1100628"/>
            <a:ext cx="8686800" cy="5604972"/>
          </a:xfrm>
        </p:spPr>
        <p:txBody>
          <a:bodyPr>
            <a:noAutofit/>
          </a:bodyPr>
          <a:lstStyle/>
          <a:p>
            <a:pPr marL="571500" lvl="0" indent="-571500" algn="just">
              <a:buFont typeface="Wingdings" panose="05000000000000000000" pitchFamily="2" charset="2"/>
              <a:buChar char="§"/>
            </a:pPr>
            <a:r>
              <a:rPr lang="fa-IR" sz="3600" dirty="0" smtClean="0">
                <a:solidFill>
                  <a:schemeClr val="accent3">
                    <a:lumMod val="50000"/>
                  </a:schemeClr>
                </a:solidFill>
                <a:cs typeface="B Mitra" pitchFamily="2" charset="-78"/>
              </a:rPr>
              <a:t>حذف همه محرک‌ها</a:t>
            </a:r>
          </a:p>
          <a:p>
            <a:pPr marL="571500" lvl="0" indent="-571500" algn="just">
              <a:buFont typeface="Wingdings" panose="05000000000000000000" pitchFamily="2" charset="2"/>
              <a:buChar char="§"/>
            </a:pPr>
            <a:r>
              <a:rPr lang="fa-IR" sz="3600" dirty="0" smtClean="0">
                <a:solidFill>
                  <a:schemeClr val="accent3">
                    <a:lumMod val="50000"/>
                  </a:schemeClr>
                </a:solidFill>
                <a:cs typeface="B Mitra" pitchFamily="2" charset="-78"/>
              </a:rPr>
              <a:t>مدیریت تغذیه و پوشاک</a:t>
            </a:r>
          </a:p>
          <a:p>
            <a:pPr marL="571500" lvl="0" indent="-571500" algn="just">
              <a:buFont typeface="Wingdings" panose="05000000000000000000" pitchFamily="2" charset="2"/>
              <a:buChar char="§"/>
            </a:pPr>
            <a:r>
              <a:rPr lang="fa-IR" sz="3600" dirty="0" smtClean="0">
                <a:solidFill>
                  <a:schemeClr val="accent3">
                    <a:lumMod val="50000"/>
                  </a:schemeClr>
                </a:solidFill>
                <a:cs typeface="B Mitra" pitchFamily="2" charset="-78"/>
              </a:rPr>
              <a:t>ارتقای شخصیت(افزایش حرمت خود و تقویت اراده)</a:t>
            </a:r>
          </a:p>
          <a:p>
            <a:pPr marL="571500" lvl="0" indent="-571500" algn="just">
              <a:buFont typeface="Wingdings" panose="05000000000000000000" pitchFamily="2" charset="2"/>
              <a:buChar char="§"/>
            </a:pPr>
            <a:r>
              <a:rPr lang="fa-IR" sz="3600" dirty="0" smtClean="0">
                <a:solidFill>
                  <a:schemeClr val="accent3">
                    <a:lumMod val="50000"/>
                  </a:schemeClr>
                </a:solidFill>
                <a:cs typeface="B Mitra" pitchFamily="2" charset="-78"/>
              </a:rPr>
              <a:t>قانون جریمه(به ویژه برای مقدمات آن)</a:t>
            </a:r>
          </a:p>
          <a:p>
            <a:pPr marL="571500" indent="-571500">
              <a:buFont typeface="Wingdings" panose="05000000000000000000" pitchFamily="2" charset="2"/>
              <a:buChar char="§"/>
            </a:pPr>
            <a:r>
              <a:rPr lang="fa-IR" sz="3600" dirty="0" smtClean="0">
                <a:solidFill>
                  <a:schemeClr val="accent3">
                    <a:lumMod val="50000"/>
                  </a:schemeClr>
                </a:solidFill>
                <a:cs typeface="B Mitra" pitchFamily="2" charset="-78"/>
              </a:rPr>
              <a:t>تبدیل انرژی(ورزش)</a:t>
            </a:r>
          </a:p>
          <a:p>
            <a:pPr marL="571500" indent="-571500">
              <a:buFont typeface="Wingdings" panose="05000000000000000000" pitchFamily="2" charset="2"/>
              <a:buChar char="§"/>
            </a:pPr>
            <a:r>
              <a:rPr lang="fa-IR" sz="3600" dirty="0" smtClean="0">
                <a:solidFill>
                  <a:schemeClr val="accent3">
                    <a:lumMod val="50000"/>
                  </a:schemeClr>
                </a:solidFill>
                <a:cs typeface="B Mitra" pitchFamily="2" charset="-78"/>
              </a:rPr>
              <a:t>زندگی با برنامه</a:t>
            </a:r>
          </a:p>
          <a:p>
            <a:pPr marL="571500" indent="-571500">
              <a:buFont typeface="Wingdings" panose="05000000000000000000" pitchFamily="2" charset="2"/>
              <a:buChar char="§"/>
            </a:pPr>
            <a:r>
              <a:rPr lang="fa-IR" sz="3600" dirty="0" smtClean="0">
                <a:solidFill>
                  <a:schemeClr val="accent3">
                    <a:lumMod val="50000"/>
                  </a:schemeClr>
                </a:solidFill>
                <a:cs typeface="B Mitra" pitchFamily="2" charset="-78"/>
              </a:rPr>
              <a:t>تقویت اهداف مهم</a:t>
            </a:r>
          </a:p>
          <a:p>
            <a:pPr marL="571500" indent="-571500">
              <a:buFont typeface="Wingdings" panose="05000000000000000000" pitchFamily="2" charset="2"/>
              <a:buChar char="§"/>
            </a:pPr>
            <a:r>
              <a:rPr lang="fa-IR" sz="3600" dirty="0" smtClean="0">
                <a:solidFill>
                  <a:schemeClr val="accent3">
                    <a:lumMod val="50000"/>
                  </a:schemeClr>
                </a:solidFill>
                <a:cs typeface="B Mitra" pitchFamily="2" charset="-78"/>
              </a:rPr>
              <a:t>کتاب‌درمانی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b="1" dirty="0" smtClean="0">
                <a:cs typeface="B Titr" pitchFamily="2" charset="-78"/>
              </a:rPr>
              <a:t>رهایی از خودارضایی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1">
              <a:buNone/>
            </a:pPr>
            <a:endParaRPr lang="fa-IR" sz="3200" dirty="0" smtClean="0">
              <a:solidFill>
                <a:schemeClr val="accent6">
                  <a:lumMod val="50000"/>
                </a:schemeClr>
              </a:solidFill>
              <a:cs typeface="B Yekan" pitchFamily="2" charset="-78"/>
            </a:endParaRPr>
          </a:p>
          <a:p>
            <a:pPr lvl="1" algn="just"/>
            <a:r>
              <a:rPr lang="fa-IR" sz="3200" dirty="0" smtClean="0">
                <a:solidFill>
                  <a:schemeClr val="accent6">
                    <a:lumMod val="50000"/>
                  </a:schemeClr>
                </a:solidFill>
                <a:cs typeface="B Yekan" pitchFamily="2" charset="-78"/>
              </a:rPr>
              <a:t>ابوالقاسم شهبازی، </a:t>
            </a:r>
            <a:r>
              <a:rPr lang="fa-IR" sz="3200" b="1" dirty="0" smtClean="0">
                <a:solidFill>
                  <a:srgbClr val="FF0000"/>
                </a:solidFill>
                <a:cs typeface="B Yekan" pitchFamily="2" charset="-78"/>
              </a:rPr>
              <a:t>رهایی از خودارضایی،</a:t>
            </a:r>
            <a:r>
              <a:rPr lang="fa-IR" sz="3200" dirty="0" smtClean="0">
                <a:solidFill>
                  <a:schemeClr val="accent6">
                    <a:lumMod val="50000"/>
                  </a:schemeClr>
                </a:solidFill>
                <a:cs typeface="B Yekan" pitchFamily="2" charset="-78"/>
              </a:rPr>
              <a:t> قم، نشر صبح صادق.</a:t>
            </a:r>
          </a:p>
          <a:p>
            <a:pPr lvl="1" algn="just"/>
            <a:r>
              <a:rPr lang="fa-IR" sz="3200" dirty="0" smtClean="0">
                <a:solidFill>
                  <a:schemeClr val="accent6">
                    <a:lumMod val="50000"/>
                  </a:schemeClr>
                </a:solidFill>
                <a:cs typeface="B Yekan" pitchFamily="2" charset="-78"/>
              </a:rPr>
              <a:t>سید مصطفی دیانت، </a:t>
            </a:r>
            <a:r>
              <a:rPr lang="fa-IR" sz="3200" b="1" dirty="0" smtClean="0">
                <a:solidFill>
                  <a:srgbClr val="FF0000"/>
                </a:solidFill>
                <a:cs typeface="B Yekan" pitchFamily="2" charset="-78"/>
              </a:rPr>
              <a:t>آرامش طوفانی،</a:t>
            </a:r>
            <a:r>
              <a:rPr lang="fa-IR" sz="3200" dirty="0" smtClean="0">
                <a:solidFill>
                  <a:schemeClr val="accent6">
                    <a:lumMod val="50000"/>
                  </a:schemeClr>
                </a:solidFill>
                <a:cs typeface="B Yekan" pitchFamily="2" charset="-78"/>
              </a:rPr>
              <a:t> قم، مرکز مشاوره مؤسسه امام خمینی(ره).</a:t>
            </a:r>
            <a:endParaRPr lang="fa-IR" sz="3200" dirty="0">
              <a:solidFill>
                <a:schemeClr val="accent6">
                  <a:lumMod val="50000"/>
                </a:schemeClr>
              </a:solidFill>
              <a:cs typeface="B Yekan" pitchFamily="2" charset="-78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>
                <a:solidFill>
                  <a:srgbClr val="C00000"/>
                </a:solidFill>
              </a:rPr>
              <a:t>منابع مطالعاتی نوجوانی</a:t>
            </a:r>
            <a:endParaRPr lang="fa-IR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 lvl="0" algn="just"/>
            <a:r>
              <a:rPr lang="fa-IR" dirty="0" smtClean="0">
                <a:solidFill>
                  <a:srgbClr val="002060"/>
                </a:solidFill>
              </a:rPr>
              <a:t>اسماعیل بیابانگرد، </a:t>
            </a:r>
            <a:r>
              <a:rPr lang="fa-IR" b="1" dirty="0" smtClean="0">
                <a:solidFill>
                  <a:srgbClr val="C00000"/>
                </a:solidFill>
              </a:rPr>
              <a:t>روان‌شناسی نوجوانان</a:t>
            </a:r>
            <a:r>
              <a:rPr lang="fa-IR" b="1" dirty="0" smtClean="0">
                <a:solidFill>
                  <a:srgbClr val="002060"/>
                </a:solidFill>
              </a:rPr>
              <a:t>،</a:t>
            </a:r>
            <a:r>
              <a:rPr lang="fa-IR" dirty="0" smtClean="0">
                <a:solidFill>
                  <a:srgbClr val="002060"/>
                </a:solidFill>
              </a:rPr>
              <a:t> تهران، انتشارات دفتر فرهنگ اسلامی، 1378.</a:t>
            </a:r>
            <a:endParaRPr lang="en-US" dirty="0" smtClean="0">
              <a:solidFill>
                <a:srgbClr val="002060"/>
              </a:solidFill>
            </a:endParaRPr>
          </a:p>
          <a:p>
            <a:pPr lvl="0" algn="just"/>
            <a:r>
              <a:rPr lang="fa-IR" dirty="0" smtClean="0">
                <a:solidFill>
                  <a:srgbClr val="002060"/>
                </a:solidFill>
              </a:rPr>
              <a:t>حسین نجاتی، </a:t>
            </a:r>
            <a:r>
              <a:rPr lang="fa-IR" b="1" dirty="0" smtClean="0">
                <a:solidFill>
                  <a:srgbClr val="C00000"/>
                </a:solidFill>
              </a:rPr>
              <a:t>روان‌شناسی نوجوانی</a:t>
            </a:r>
            <a:r>
              <a:rPr lang="fa-IR" dirty="0" smtClean="0">
                <a:solidFill>
                  <a:srgbClr val="002060"/>
                </a:solidFill>
              </a:rPr>
              <a:t>، تهران، نشر بیکران، بی‌تا.</a:t>
            </a:r>
            <a:endParaRPr lang="en-US" dirty="0" smtClean="0">
              <a:solidFill>
                <a:srgbClr val="002060"/>
              </a:solidFill>
            </a:endParaRPr>
          </a:p>
          <a:p>
            <a:pPr lvl="0" algn="just"/>
            <a:r>
              <a:rPr lang="fa-IR" dirty="0" smtClean="0">
                <a:solidFill>
                  <a:srgbClr val="002060"/>
                </a:solidFill>
              </a:rPr>
              <a:t>دن فونتنل، </a:t>
            </a:r>
            <a:r>
              <a:rPr lang="fa-IR" b="1" dirty="0" smtClean="0">
                <a:solidFill>
                  <a:srgbClr val="C00000"/>
                </a:solidFill>
              </a:rPr>
              <a:t>کلیدهای رفتار با نوجوانان</a:t>
            </a:r>
            <a:r>
              <a:rPr lang="fa-IR" dirty="0" smtClean="0">
                <a:solidFill>
                  <a:srgbClr val="002060"/>
                </a:solidFill>
              </a:rPr>
              <a:t>، ترجمه مسعود حاجی زاده، تهران، صابرین، چ3، 1378.</a:t>
            </a:r>
            <a:endParaRPr lang="en-US" dirty="0" smtClean="0">
              <a:solidFill>
                <a:srgbClr val="002060"/>
              </a:solidFill>
            </a:endParaRPr>
          </a:p>
          <a:p>
            <a:pPr lvl="0" algn="just"/>
            <a:r>
              <a:rPr lang="ar-SA" dirty="0" smtClean="0">
                <a:solidFill>
                  <a:srgbClr val="002060"/>
                </a:solidFill>
              </a:rPr>
              <a:t>زهرا معتمدي، </a:t>
            </a:r>
            <a:r>
              <a:rPr lang="ar-SA" b="1" dirty="0" smtClean="0">
                <a:solidFill>
                  <a:srgbClr val="C00000"/>
                </a:solidFill>
              </a:rPr>
              <a:t>رفتار با نوجوان</a:t>
            </a:r>
            <a:r>
              <a:rPr lang="ar-SA" b="1" dirty="0" smtClean="0">
                <a:solidFill>
                  <a:srgbClr val="002060"/>
                </a:solidFill>
              </a:rPr>
              <a:t>،</a:t>
            </a:r>
            <a:r>
              <a:rPr lang="ar-SA" dirty="0" smtClean="0">
                <a:solidFill>
                  <a:srgbClr val="002060"/>
                </a:solidFill>
              </a:rPr>
              <a:t> لك لك، تهران، چ5، 1373.</a:t>
            </a:r>
            <a:endParaRPr lang="en-US" dirty="0" smtClean="0">
              <a:solidFill>
                <a:srgbClr val="002060"/>
              </a:solidFill>
            </a:endParaRPr>
          </a:p>
          <a:p>
            <a:pPr lvl="0" algn="just"/>
            <a:r>
              <a:rPr lang="fa-IR" dirty="0" smtClean="0">
                <a:solidFill>
                  <a:srgbClr val="002060"/>
                </a:solidFill>
              </a:rPr>
              <a:t>گیلیان باتلر،‌ </a:t>
            </a:r>
            <a:r>
              <a:rPr lang="fa-IR" b="1" dirty="0" smtClean="0">
                <a:solidFill>
                  <a:srgbClr val="C00000"/>
                </a:solidFill>
              </a:rPr>
              <a:t>راهنمای سلامت روان</a:t>
            </a:r>
            <a:r>
              <a:rPr lang="fa-IR" b="1" dirty="0" smtClean="0">
                <a:solidFill>
                  <a:srgbClr val="002060"/>
                </a:solidFill>
              </a:rPr>
              <a:t>،</a:t>
            </a:r>
            <a:r>
              <a:rPr lang="fa-IR" dirty="0" smtClean="0">
                <a:solidFill>
                  <a:srgbClr val="002060"/>
                </a:solidFill>
              </a:rPr>
              <a:t> ترجمه مهدی قراچه داغی، تهران، البرز،‌ چ اول،‌ 1382.</a:t>
            </a:r>
            <a:endParaRPr lang="en-US" dirty="0" smtClean="0">
              <a:solidFill>
                <a:srgbClr val="002060"/>
              </a:solidFill>
            </a:endParaRPr>
          </a:p>
          <a:p>
            <a:pPr lvl="0" algn="just"/>
            <a:r>
              <a:rPr lang="fa-IR" dirty="0" smtClean="0">
                <a:solidFill>
                  <a:srgbClr val="002060"/>
                </a:solidFill>
              </a:rPr>
              <a:t>محمد علی چنارانی، </a:t>
            </a:r>
            <a:r>
              <a:rPr lang="fa-IR" b="1" dirty="0" smtClean="0">
                <a:solidFill>
                  <a:srgbClr val="C00000"/>
                </a:solidFill>
              </a:rPr>
              <a:t>رفتار پیامبر(ص) با کودکان و نوجوانان</a:t>
            </a:r>
            <a:r>
              <a:rPr lang="fa-IR" b="1" dirty="0" smtClean="0">
                <a:solidFill>
                  <a:srgbClr val="002060"/>
                </a:solidFill>
              </a:rPr>
              <a:t>، </a:t>
            </a:r>
            <a:r>
              <a:rPr lang="fa-IR" dirty="0" smtClean="0">
                <a:solidFill>
                  <a:srgbClr val="002060"/>
                </a:solidFill>
              </a:rPr>
              <a:t>مشهد، آستان قدس رضوی، چ2، 1380.</a:t>
            </a:r>
            <a:endParaRPr lang="en-US" dirty="0" smtClean="0">
              <a:solidFill>
                <a:srgbClr val="002060"/>
              </a:solidFill>
            </a:endParaRPr>
          </a:p>
          <a:p>
            <a:pPr lvl="0" algn="just"/>
            <a:r>
              <a:rPr lang="fa-IR" dirty="0" smtClean="0">
                <a:solidFill>
                  <a:srgbClr val="002060"/>
                </a:solidFill>
              </a:rPr>
              <a:t>محمدعلی سادات، </a:t>
            </a:r>
            <a:r>
              <a:rPr lang="fa-IR" b="1" dirty="0" smtClean="0">
                <a:solidFill>
                  <a:srgbClr val="C00000"/>
                </a:solidFill>
              </a:rPr>
              <a:t>راهنمای پدران و مادران</a:t>
            </a:r>
            <a:r>
              <a:rPr lang="fa-IR" dirty="0" smtClean="0">
                <a:solidFill>
                  <a:srgbClr val="002060"/>
                </a:solidFill>
              </a:rPr>
              <a:t>، تهران، نشر اسلامی، ‌چ5، ج1، 1374.</a:t>
            </a:r>
          </a:p>
          <a:p>
            <a:pPr lvl="0" algn="just"/>
            <a:r>
              <a:rPr lang="fa-IR" dirty="0" smtClean="0">
                <a:solidFill>
                  <a:srgbClr val="002060"/>
                </a:solidFill>
              </a:rPr>
              <a:t>راس کمبل- گری چپمن، </a:t>
            </a:r>
            <a:r>
              <a:rPr lang="fa-IR" b="1" dirty="0" smtClean="0">
                <a:solidFill>
                  <a:srgbClr val="C00000"/>
                </a:solidFill>
              </a:rPr>
              <a:t>چگونه فرزند بالغ خود را تربیت کنید؟ </a:t>
            </a:r>
            <a:r>
              <a:rPr lang="fa-IR" dirty="0" smtClean="0">
                <a:solidFill>
                  <a:srgbClr val="002060"/>
                </a:solidFill>
              </a:rPr>
              <a:t>ترجمه طیبه احمدی، قم، خردآذین، 1389.</a:t>
            </a:r>
            <a:endParaRPr lang="en-US" dirty="0" smtClean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9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9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9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9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9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900" decel="100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900" decel="100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 build="p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ارتباط با ما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fa-IR" sz="5400" dirty="0" smtClean="0">
                <a:solidFill>
                  <a:srgbClr val="FF0000"/>
                </a:solidFill>
              </a:rPr>
              <a:t>32900882 025</a:t>
            </a:r>
            <a:r>
              <a:rPr lang="fa-IR" sz="3600" dirty="0" smtClean="0">
                <a:solidFill>
                  <a:srgbClr val="7030A0"/>
                </a:solidFill>
              </a:rPr>
              <a:t>مرکز مشاوره مأوا</a:t>
            </a:r>
          </a:p>
          <a:p>
            <a:pPr>
              <a:buNone/>
            </a:pPr>
            <a:r>
              <a:rPr lang="fa-IR" sz="5400" dirty="0">
                <a:solidFill>
                  <a:srgbClr val="FF0000"/>
                </a:solidFill>
              </a:rPr>
              <a:t>9099071486</a:t>
            </a:r>
            <a:r>
              <a:rPr lang="fa-IR" sz="3600" dirty="0" smtClean="0">
                <a:solidFill>
                  <a:srgbClr val="7030A0"/>
                </a:solidFill>
              </a:rPr>
              <a:t> مشاوره تلفنی ماوا</a:t>
            </a:r>
          </a:p>
          <a:p>
            <a:pPr>
              <a:buNone/>
            </a:pPr>
            <a:r>
              <a:rPr lang="en-US" sz="4400" dirty="0">
                <a:solidFill>
                  <a:srgbClr val="FF0000"/>
                </a:solidFill>
              </a:rPr>
              <a:t>@</a:t>
            </a:r>
            <a:r>
              <a:rPr lang="en-US" sz="4400" dirty="0" err="1">
                <a:solidFill>
                  <a:srgbClr val="FF0000"/>
                </a:solidFill>
              </a:rPr>
              <a:t>moshaveremava</a:t>
            </a:r>
            <a:r>
              <a:rPr lang="fa-IR" sz="4400" dirty="0">
                <a:solidFill>
                  <a:srgbClr val="FF0000"/>
                </a:solidFill>
              </a:rPr>
              <a:t> </a:t>
            </a:r>
            <a:r>
              <a:rPr lang="fa-IR" sz="3600" dirty="0" smtClean="0">
                <a:solidFill>
                  <a:srgbClr val="7030A0"/>
                </a:solidFill>
              </a:rPr>
              <a:t>کانال مشاوره ماوا</a:t>
            </a:r>
            <a:endParaRPr lang="fa-IR" sz="5400" dirty="0" smtClean="0">
              <a:solidFill>
                <a:srgbClr val="7030A0"/>
              </a:solidFill>
            </a:endParaRPr>
          </a:p>
          <a:p>
            <a:pPr>
              <a:buNone/>
            </a:pPr>
            <a:r>
              <a:rPr lang="fa-IR" sz="5400" dirty="0" smtClean="0">
                <a:solidFill>
                  <a:srgbClr val="FF0000"/>
                </a:solidFill>
              </a:rPr>
              <a:t>02537838080 </a:t>
            </a:r>
            <a:r>
              <a:rPr lang="fa-IR" sz="4000" dirty="0" smtClean="0">
                <a:solidFill>
                  <a:srgbClr val="7030A0"/>
                </a:solidFill>
              </a:rPr>
              <a:t>مرکز مشاوره حوزه</a:t>
            </a:r>
            <a:r>
              <a:rPr lang="fa-IR" sz="3200" dirty="0" smtClean="0">
                <a:solidFill>
                  <a:srgbClr val="7030A0"/>
                </a:solidFill>
              </a:rPr>
              <a:t>(ویژه طلاب)</a:t>
            </a:r>
            <a:endParaRPr lang="fa-IR" sz="4000" dirty="0" smtClean="0">
              <a:solidFill>
                <a:srgbClr val="7030A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پنجره بالکن">
  <a:themeElements>
    <a:clrScheme name="سفارشی 3">
      <a:dk1>
        <a:srgbClr val="9B0041"/>
      </a:dk1>
      <a:lt1>
        <a:srgbClr val="9B0041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سفارشی 1">
      <a:majorFont>
        <a:latin typeface="Constantia"/>
        <a:ea typeface=""/>
        <a:cs typeface="B Titr"/>
      </a:majorFont>
      <a:minorFont>
        <a:latin typeface="Franklin Gothic Book"/>
        <a:ea typeface=""/>
        <a:cs typeface="B Mitra"/>
      </a:minorFont>
    </a:fontScheme>
    <a:fmtScheme name="پنجره بالکن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2690</TotalTime>
  <Words>1961</Words>
  <Application>Microsoft Office PowerPoint</Application>
  <PresentationFormat>On-screen Show (4:3)</PresentationFormat>
  <Paragraphs>436</Paragraphs>
  <Slides>68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15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68</vt:i4>
      </vt:variant>
    </vt:vector>
  </HeadingPairs>
  <TitlesOfParts>
    <vt:vector size="84" baseType="lpstr">
      <vt:lpstr>2  Arshia</vt:lpstr>
      <vt:lpstr>Arial</vt:lpstr>
      <vt:lpstr>B Davat</vt:lpstr>
      <vt:lpstr>B Farnaz</vt:lpstr>
      <vt:lpstr>B Mitra</vt:lpstr>
      <vt:lpstr>B Roya</vt:lpstr>
      <vt:lpstr>B Titr</vt:lpstr>
      <vt:lpstr>B Yekan</vt:lpstr>
      <vt:lpstr>Calibri</vt:lpstr>
      <vt:lpstr>Constantia</vt:lpstr>
      <vt:lpstr>Courier New</vt:lpstr>
      <vt:lpstr>Franklin Gothic Book</vt:lpstr>
      <vt:lpstr>Tahoma</vt:lpstr>
      <vt:lpstr>Wingdings</vt:lpstr>
      <vt:lpstr>Wingdings 2</vt:lpstr>
      <vt:lpstr>پنجره بالکن</vt:lpstr>
      <vt:lpstr>PowerPoint Presentation</vt:lpstr>
      <vt:lpstr>PowerPoint Presentation</vt:lpstr>
      <vt:lpstr>فهرست مباحث</vt:lpstr>
      <vt:lpstr>سفارش‌های دینی</vt:lpstr>
      <vt:lpstr>نوجوان و مهارت‌های زندگی</vt:lpstr>
      <vt:lpstr>ویژگی‌های نوجوان در کلام امیر(ع)</vt:lpstr>
      <vt:lpstr>نام‌های نوجوانی</vt:lpstr>
      <vt:lpstr>ویژگی‌های نوجوان</vt:lpstr>
      <vt:lpstr>خودمحوری نوجوان</vt:lpstr>
      <vt:lpstr>تردیدهای نوجوان</vt:lpstr>
      <vt:lpstr>استقلال خواهي نوجوان</vt:lpstr>
      <vt:lpstr>خودیابی</vt:lpstr>
      <vt:lpstr>نقش همراهان</vt:lpstr>
      <vt:lpstr>موضوعات پژوهشی نوجوان</vt:lpstr>
      <vt:lpstr>نیازهای نوجوان</vt:lpstr>
      <vt:lpstr>سازگاری با تغییرات</vt:lpstr>
      <vt:lpstr>نقش همراهان</vt:lpstr>
      <vt:lpstr>نیازهای معنوی</vt:lpstr>
      <vt:lpstr>نقش همراهان</vt:lpstr>
      <vt:lpstr>تشنه محبت</vt:lpstr>
      <vt:lpstr>نقش همراهان</vt:lpstr>
      <vt:lpstr>خودنمایی و جلوه‌گری</vt:lpstr>
      <vt:lpstr>نقش همراهان</vt:lpstr>
      <vt:lpstr>نمونه اول </vt:lpstr>
      <vt:lpstr>شهید سعید گلاب</vt:lpstr>
      <vt:lpstr>نمونه دوم شهید ناصر شیری</vt:lpstr>
      <vt:lpstr>نمونه سوم</vt:lpstr>
      <vt:lpstr>شهید همت</vt:lpstr>
      <vt:lpstr>بهداشت روانی و جسمی</vt:lpstr>
      <vt:lpstr>الگوی مناسب</vt:lpstr>
      <vt:lpstr>نیاز به اعتماد به نفس</vt:lpstr>
      <vt:lpstr>دلایل کاهش خودباوری</vt:lpstr>
      <vt:lpstr>دلایل کاهش خودباوری</vt:lpstr>
      <vt:lpstr>راهکارهای ارتقای خودباوری</vt:lpstr>
      <vt:lpstr>مشکلات نوجوان</vt:lpstr>
      <vt:lpstr>دوستی پسر و دختر</vt:lpstr>
      <vt:lpstr>1. انگیزه‌های فردی</vt:lpstr>
      <vt:lpstr>2. زمینه‌های خانوادگی</vt:lpstr>
      <vt:lpstr>3. عوامل دیگر</vt:lpstr>
      <vt:lpstr>    آسیب‌ها</vt:lpstr>
      <vt:lpstr>الف)آسیب‌های اخلاقی و معنوی</vt:lpstr>
      <vt:lpstr>ب)آسیب‌های روحی و روانی</vt:lpstr>
      <vt:lpstr>ج)آسیب‌های تحصیلی</vt:lpstr>
      <vt:lpstr>2. آسیب‌های خانوادگی</vt:lpstr>
      <vt:lpstr>3.آسیب‌های اجتماعی</vt:lpstr>
      <vt:lpstr>دوستی پسر و دختر</vt:lpstr>
      <vt:lpstr>الف) پیشگیری</vt:lpstr>
      <vt:lpstr>پیشگیری</vt:lpstr>
      <vt:lpstr>ب) درمان</vt:lpstr>
      <vt:lpstr>ب) درمان</vt:lpstr>
      <vt:lpstr>دوستی‌های افراطی</vt:lpstr>
      <vt:lpstr>سرپیچی و نافرمانی</vt:lpstr>
      <vt:lpstr>پرخاشگری</vt:lpstr>
      <vt:lpstr>کمک به نوجوان پرخاشگر</vt:lpstr>
      <vt:lpstr>افت تحصیلی</vt:lpstr>
      <vt:lpstr>آسیب‌های نوجوانان از تلفن همراه</vt:lpstr>
      <vt:lpstr>راهکارها</vt:lpstr>
      <vt:lpstr>راهکارها</vt:lpstr>
      <vt:lpstr>مدیریت غریزه</vt:lpstr>
      <vt:lpstr>انواع مشکلات جنسی</vt:lpstr>
      <vt:lpstr>دلایل و زمینه‌ها</vt:lpstr>
      <vt:lpstr>دلایل و زمینه‌ها</vt:lpstr>
      <vt:lpstr>آسیب‌ها</vt:lpstr>
      <vt:lpstr>رهایی از خودارضایی</vt:lpstr>
      <vt:lpstr>رهایی از خودارضایی</vt:lpstr>
      <vt:lpstr>رهایی از خودارضایی</vt:lpstr>
      <vt:lpstr>منابع مطالعاتی نوجوانی</vt:lpstr>
      <vt:lpstr>ارتباط با ما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بسم الله الرّحمن الرّحیم</dc:title>
  <dc:creator/>
  <cp:lastModifiedBy>Shiva</cp:lastModifiedBy>
  <cp:revision>145</cp:revision>
  <dcterms:created xsi:type="dcterms:W3CDTF">2006-08-16T00:00:00Z</dcterms:created>
  <dcterms:modified xsi:type="dcterms:W3CDTF">2023-05-23T22:51:13Z</dcterms:modified>
</cp:coreProperties>
</file>